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1"/>
    <p:sldMasterId id="2147483879" r:id="rId2"/>
    <p:sldMasterId id="2147483893" r:id="rId3"/>
    <p:sldMasterId id="2147483905" r:id="rId4"/>
    <p:sldMasterId id="2147483971" r:id="rId5"/>
  </p:sldMasterIdLst>
  <p:notesMasterIdLst>
    <p:notesMasterId r:id="rId47"/>
  </p:notesMasterIdLst>
  <p:handoutMasterIdLst>
    <p:handoutMasterId r:id="rId48"/>
  </p:handoutMasterIdLst>
  <p:sldIdLst>
    <p:sldId id="545" r:id="rId6"/>
    <p:sldId id="558" r:id="rId7"/>
    <p:sldId id="562" r:id="rId8"/>
    <p:sldId id="563" r:id="rId9"/>
    <p:sldId id="561" r:id="rId10"/>
    <p:sldId id="256" r:id="rId11"/>
    <p:sldId id="5953" r:id="rId12"/>
    <p:sldId id="5954" r:id="rId13"/>
    <p:sldId id="279" r:id="rId14"/>
    <p:sldId id="5955" r:id="rId15"/>
    <p:sldId id="257" r:id="rId16"/>
    <p:sldId id="258" r:id="rId17"/>
    <p:sldId id="260" r:id="rId18"/>
    <p:sldId id="5956" r:id="rId19"/>
    <p:sldId id="270" r:id="rId20"/>
    <p:sldId id="5957" r:id="rId21"/>
    <p:sldId id="5958" r:id="rId22"/>
    <p:sldId id="5959" r:id="rId23"/>
    <p:sldId id="271" r:id="rId24"/>
    <p:sldId id="278" r:id="rId25"/>
    <p:sldId id="259" r:id="rId26"/>
    <p:sldId id="261" r:id="rId27"/>
    <p:sldId id="272" r:id="rId28"/>
    <p:sldId id="274" r:id="rId29"/>
    <p:sldId id="275" r:id="rId30"/>
    <p:sldId id="276" r:id="rId31"/>
    <p:sldId id="282" r:id="rId32"/>
    <p:sldId id="5949" r:id="rId33"/>
    <p:sldId id="280" r:id="rId34"/>
    <p:sldId id="281" r:id="rId35"/>
    <p:sldId id="268" r:id="rId36"/>
    <p:sldId id="5950" r:id="rId37"/>
    <p:sldId id="5951" r:id="rId38"/>
    <p:sldId id="262" r:id="rId39"/>
    <p:sldId id="263" r:id="rId40"/>
    <p:sldId id="264" r:id="rId41"/>
    <p:sldId id="269" r:id="rId42"/>
    <p:sldId id="5952" r:id="rId43"/>
    <p:sldId id="296" r:id="rId44"/>
    <p:sldId id="5961" r:id="rId45"/>
    <p:sldId id="557" r:id="rId46"/>
  </p:sldIdLst>
  <p:sldSz cx="9144000" cy="5143500" type="screen16x9"/>
  <p:notesSz cx="7010400" cy="9296400"/>
  <p:embeddedFontLst>
    <p:embeddedFont>
      <p:font typeface="Calibri" panose="020F0502020204030204" pitchFamily="34" charset="0"/>
      <p:regular r:id="rId49"/>
      <p:bold r:id="rId50"/>
      <p:italic r:id="rId51"/>
      <p:boldItalic r:id="rId52"/>
    </p:embeddedFont>
    <p:embeddedFont>
      <p:font typeface="Corbel" panose="020B0503020204020204" pitchFamily="34" charset="0"/>
      <p:regular r:id="rId53"/>
      <p:bold r:id="rId54"/>
      <p:italic r:id="rId55"/>
      <p:boldItalic r:id="rId56"/>
    </p:embeddedFont>
    <p:embeddedFont>
      <p:font typeface="Myriad Web Pro" panose="020B0604020202020204" charset="0"/>
      <p:regular r:id="rId57"/>
      <p:bold r:id="rId58"/>
      <p:italic r:id="rId59"/>
      <p:boldItalic r:id="rId60"/>
    </p:embeddedFont>
    <p:embeddedFont>
      <p:font typeface="Wingdings 2" panose="05020102010507070707" pitchFamily="18" charset="2"/>
      <p:regular r:id="rId6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521415D9-36F7-43E2-AB2F-B90AF26B5E84}">
      <p14:sectionLst xmlns:p14="http://schemas.microsoft.com/office/powerpoint/2010/main">
        <p14:section name="Title" id="{90A55300-6080-4057-8160-8859CA198DB7}">
          <p14:sldIdLst>
            <p14:sldId id="545"/>
            <p14:sldId id="558"/>
          </p14:sldIdLst>
        </p14:section>
        <p14:section name="CDC Updates" id="{6D53CD18-F4B5-446F-8B49-20D9BBB99AFD}">
          <p14:sldIdLst>
            <p14:sldId id="562"/>
            <p14:sldId id="563"/>
            <p14:sldId id="561"/>
          </p14:sldIdLst>
        </p14:section>
        <p14:section name="Louisiana" id="{7AF8049C-ABF2-48AD-857A-89CF7DC92819}">
          <p14:sldIdLst>
            <p14:sldId id="256"/>
            <p14:sldId id="5953"/>
            <p14:sldId id="5954"/>
            <p14:sldId id="279"/>
            <p14:sldId id="5955"/>
            <p14:sldId id="257"/>
            <p14:sldId id="258"/>
            <p14:sldId id="260"/>
            <p14:sldId id="5956"/>
            <p14:sldId id="270"/>
            <p14:sldId id="5957"/>
            <p14:sldId id="5958"/>
            <p14:sldId id="5959"/>
            <p14:sldId id="271"/>
            <p14:sldId id="278"/>
          </p14:sldIdLst>
        </p14:section>
        <p14:section name="Minnesota Outreach" id="{571ACA69-8C55-4F1C-9C3B-1BBE35DC1797}">
          <p14:sldIdLst>
            <p14:sldId id="259"/>
            <p14:sldId id="261"/>
            <p14:sldId id="272"/>
            <p14:sldId id="274"/>
            <p14:sldId id="275"/>
            <p14:sldId id="276"/>
            <p14:sldId id="282"/>
            <p14:sldId id="5949"/>
            <p14:sldId id="280"/>
            <p14:sldId id="281"/>
            <p14:sldId id="268"/>
          </p14:sldIdLst>
        </p14:section>
        <p14:section name="Minnesota Vital Records" id="{31FA157A-2B61-48E5-A713-E8F82BD5AEC1}">
          <p14:sldIdLst>
            <p14:sldId id="5950"/>
            <p14:sldId id="5951"/>
            <p14:sldId id="262"/>
            <p14:sldId id="263"/>
            <p14:sldId id="264"/>
            <p14:sldId id="269"/>
            <p14:sldId id="5952"/>
          </p14:sldIdLst>
        </p14:section>
        <p14:section name="Post-Mortem Guidance" id="{8AE755A4-6923-42B2-AD8A-D0DBEF90BC09}">
          <p14:sldIdLst>
            <p14:sldId id="296"/>
            <p14:sldId id="5961"/>
          </p14:sldIdLst>
        </p14:section>
        <p14:section name="Closing" id="{C1E74CFA-178E-4EBD-B1EC-41BC5C5DCBDF}">
          <p14:sldIdLst>
            <p14:sldId id="55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gokeh, Constance (CDC/DDID/NCIRD/ID)" initials="OC(" lastIdx="9" clrIdx="0">
    <p:extLst>
      <p:ext uri="{19B8F6BF-5375-455C-9EA6-DF929625EA0E}">
        <p15:presenceInfo xmlns:p15="http://schemas.microsoft.com/office/powerpoint/2012/main" userId="S-1-5-21-1207783550-2075000910-922709458-664085" providerId="AD"/>
      </p:ext>
    </p:extLst>
  </p:cmAuthor>
  <p:cmAuthor id="2" name="Jason" initials="J" lastIdx="5" clrIdx="1">
    <p:extLst>
      <p:ext uri="{19B8F6BF-5375-455C-9EA6-DF929625EA0E}">
        <p15:presenceInfo xmlns:p15="http://schemas.microsoft.com/office/powerpoint/2012/main" userId="S::ITK0@cdc.gov::58c31e40-70f9-4a7c-be30-9d84f0bb7d1b" providerId="AD"/>
      </p:ext>
    </p:extLst>
  </p:cmAuthor>
  <p:cmAuthor id="3" name="Pennings, Breanna (CDC/DDID/NCIRD/OD) (CTR)" initials="PB((" lastIdx="3" clrIdx="2">
    <p:extLst>
      <p:ext uri="{19B8F6BF-5375-455C-9EA6-DF929625EA0E}">
        <p15:presenceInfo xmlns:p15="http://schemas.microsoft.com/office/powerpoint/2012/main" userId="S::pqw1@cdc.gov::293bf463-2923-46f1-9294-301645375763" providerId="AD"/>
      </p:ext>
    </p:extLst>
  </p:cmAuthor>
  <p:cmAuthor id="4" name="Wu, Michael (CDC/DDID/NCIRD/DVD)" initials="WM(" lastIdx="2" clrIdx="3">
    <p:extLst>
      <p:ext uri="{19B8F6BF-5375-455C-9EA6-DF929625EA0E}">
        <p15:presenceInfo xmlns:p15="http://schemas.microsoft.com/office/powerpoint/2012/main" userId="Wu, Michael (CDC/DDID/NCIRD/DV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213D"/>
    <a:srgbClr val="FFD9EC"/>
    <a:srgbClr val="FFA3D1"/>
    <a:srgbClr val="5F5F5F"/>
    <a:srgbClr val="7A003C"/>
    <a:srgbClr val="FFFFFF"/>
    <a:srgbClr val="000000"/>
    <a:srgbClr val="B2A97E"/>
    <a:srgbClr val="FFE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2" autoAdjust="0"/>
    <p:restoredTop sz="55120" autoAdjust="0"/>
  </p:normalViewPr>
  <p:slideViewPr>
    <p:cSldViewPr snapToGrid="0">
      <p:cViewPr varScale="1">
        <p:scale>
          <a:sx n="77" d="100"/>
          <a:sy n="77" d="100"/>
        </p:scale>
        <p:origin x="2262" y="78"/>
      </p:cViewPr>
      <p:guideLst>
        <p:guide orient="horz" pos="162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13.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6.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F758C-4728-4530-B247-B97ADEBD9A0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25C7955-7AE2-426D-8CEE-3025A1B30A74}">
      <dgm:prSet/>
      <dgm:spPr/>
      <dgm:t>
        <a:bodyPr/>
        <a:lstStyle/>
        <a:p>
          <a:pPr rtl="0"/>
          <a:r>
            <a:rPr lang="en-US" dirty="0"/>
            <a:t>Using NSSP’s platform Essence, developed an exploratory, sensitive query searching for common symptoms of MIS-C</a:t>
          </a:r>
        </a:p>
      </dgm:t>
    </dgm:pt>
    <dgm:pt modelId="{000B0560-BE92-4C03-B111-13B1A20249F7}" type="parTrans" cxnId="{FA2FE06F-4593-429E-BBA4-E8D72141E884}">
      <dgm:prSet/>
      <dgm:spPr/>
      <dgm:t>
        <a:bodyPr/>
        <a:lstStyle/>
        <a:p>
          <a:endParaRPr lang="en-US"/>
        </a:p>
      </dgm:t>
    </dgm:pt>
    <dgm:pt modelId="{37B1B266-0370-485D-8010-1C4C934ABB19}" type="sibTrans" cxnId="{FA2FE06F-4593-429E-BBA4-E8D72141E884}">
      <dgm:prSet/>
      <dgm:spPr/>
      <dgm:t>
        <a:bodyPr/>
        <a:lstStyle/>
        <a:p>
          <a:endParaRPr lang="en-US"/>
        </a:p>
      </dgm:t>
    </dgm:pt>
    <dgm:pt modelId="{C9AF69EB-B403-4C00-977D-DD1ACD2C351D}">
      <dgm:prSet/>
      <dgm:spPr/>
      <dgm:t>
        <a:bodyPr/>
        <a:lstStyle/>
        <a:p>
          <a:pPr rtl="0"/>
          <a:r>
            <a:rPr lang="en-US"/>
            <a:t>Matched this query with the Medical Record Numbers and dates of birth of known MIS-C cases</a:t>
          </a:r>
        </a:p>
      </dgm:t>
    </dgm:pt>
    <dgm:pt modelId="{2D0903EE-DFAE-40DA-BF8A-49333C78092D}" type="parTrans" cxnId="{39213D50-B3DC-40B4-B1D6-5C5EB95A9FB5}">
      <dgm:prSet/>
      <dgm:spPr/>
      <dgm:t>
        <a:bodyPr/>
        <a:lstStyle/>
        <a:p>
          <a:endParaRPr lang="en-US"/>
        </a:p>
      </dgm:t>
    </dgm:pt>
    <dgm:pt modelId="{B5CAF201-BBD5-427A-AA59-81DF12242732}" type="sibTrans" cxnId="{39213D50-B3DC-40B4-B1D6-5C5EB95A9FB5}">
      <dgm:prSet/>
      <dgm:spPr/>
      <dgm:t>
        <a:bodyPr/>
        <a:lstStyle/>
        <a:p>
          <a:endParaRPr lang="en-US"/>
        </a:p>
      </dgm:t>
    </dgm:pt>
    <dgm:pt modelId="{06F1E15F-DBB5-4158-862E-811EAFEC526D}">
      <dgm:prSet/>
      <dgm:spPr/>
      <dgm:t>
        <a:bodyPr/>
        <a:lstStyle/>
        <a:p>
          <a:pPr rtl="0"/>
          <a:r>
            <a:rPr lang="en-US" dirty="0"/>
            <a:t>Since this number seemed low, we queried Essence for the MRNs of confirmed cases and analyzed results</a:t>
          </a:r>
        </a:p>
      </dgm:t>
    </dgm:pt>
    <dgm:pt modelId="{7500E059-9CAA-48F9-AD4A-E2951449752E}" type="parTrans" cxnId="{3FADDE41-3F1D-47F7-82BB-DBFD22822911}">
      <dgm:prSet/>
      <dgm:spPr/>
      <dgm:t>
        <a:bodyPr/>
        <a:lstStyle/>
        <a:p>
          <a:endParaRPr lang="en-US"/>
        </a:p>
      </dgm:t>
    </dgm:pt>
    <dgm:pt modelId="{323760FD-A675-4BC7-94FC-D939914C5F4A}" type="sibTrans" cxnId="{3FADDE41-3F1D-47F7-82BB-DBFD22822911}">
      <dgm:prSet/>
      <dgm:spPr/>
      <dgm:t>
        <a:bodyPr/>
        <a:lstStyle/>
        <a:p>
          <a:endParaRPr lang="en-US"/>
        </a:p>
      </dgm:t>
    </dgm:pt>
    <dgm:pt modelId="{CF45525D-5E5C-4D55-9AAB-18B3AF69324B}">
      <dgm:prSet/>
      <dgm:spPr/>
      <dgm:t>
        <a:bodyPr/>
        <a:lstStyle/>
        <a:p>
          <a:pPr rtl="0"/>
          <a:r>
            <a:rPr lang="en-US" dirty="0"/>
            <a:t>Evaluated and Revised Query</a:t>
          </a:r>
        </a:p>
      </dgm:t>
    </dgm:pt>
    <dgm:pt modelId="{D194818D-CF83-44D7-83D9-D4D63092BC4E}" type="parTrans" cxnId="{84D726FF-A335-490B-A714-05D6F738EC88}">
      <dgm:prSet/>
      <dgm:spPr/>
      <dgm:t>
        <a:bodyPr/>
        <a:lstStyle/>
        <a:p>
          <a:endParaRPr lang="en-US"/>
        </a:p>
      </dgm:t>
    </dgm:pt>
    <dgm:pt modelId="{D9F5CF21-728C-492A-93C8-CF4216BBA122}" type="sibTrans" cxnId="{84D726FF-A335-490B-A714-05D6F738EC88}">
      <dgm:prSet/>
      <dgm:spPr/>
      <dgm:t>
        <a:bodyPr/>
        <a:lstStyle/>
        <a:p>
          <a:endParaRPr lang="en-US"/>
        </a:p>
      </dgm:t>
    </dgm:pt>
    <dgm:pt modelId="{F6B824DE-A003-4286-9E08-62B6DC81140D}" type="pres">
      <dgm:prSet presAssocID="{99BF758C-4728-4530-B247-B97ADEBD9A08}" presName="Name0" presStyleCnt="0">
        <dgm:presLayoutVars>
          <dgm:dir/>
          <dgm:resizeHandles val="exact"/>
        </dgm:presLayoutVars>
      </dgm:prSet>
      <dgm:spPr/>
    </dgm:pt>
    <dgm:pt modelId="{FE753158-9AD1-4B49-81F5-F318A9DF5963}" type="pres">
      <dgm:prSet presAssocID="{F25C7955-7AE2-426D-8CEE-3025A1B30A74}" presName="node" presStyleLbl="node1" presStyleIdx="0" presStyleCnt="4">
        <dgm:presLayoutVars>
          <dgm:bulletEnabled val="1"/>
        </dgm:presLayoutVars>
      </dgm:prSet>
      <dgm:spPr/>
    </dgm:pt>
    <dgm:pt modelId="{2F15F4D0-C2E6-49FF-BD27-F7EA540E3DAD}" type="pres">
      <dgm:prSet presAssocID="{37B1B266-0370-485D-8010-1C4C934ABB19}" presName="sibTrans" presStyleLbl="sibTrans2D1" presStyleIdx="0" presStyleCnt="3"/>
      <dgm:spPr/>
    </dgm:pt>
    <dgm:pt modelId="{550902E4-3FA4-452D-A6D3-6A0512E0715B}" type="pres">
      <dgm:prSet presAssocID="{37B1B266-0370-485D-8010-1C4C934ABB19}" presName="connectorText" presStyleLbl="sibTrans2D1" presStyleIdx="0" presStyleCnt="3"/>
      <dgm:spPr/>
    </dgm:pt>
    <dgm:pt modelId="{BE402A6F-C83C-4482-B8F3-66E05FAA0C8C}" type="pres">
      <dgm:prSet presAssocID="{C9AF69EB-B403-4C00-977D-DD1ACD2C351D}" presName="node" presStyleLbl="node1" presStyleIdx="1" presStyleCnt="4">
        <dgm:presLayoutVars>
          <dgm:bulletEnabled val="1"/>
        </dgm:presLayoutVars>
      </dgm:prSet>
      <dgm:spPr/>
    </dgm:pt>
    <dgm:pt modelId="{EFB77FDD-ECA6-4C3B-AE43-AA0F7ADEEEC8}" type="pres">
      <dgm:prSet presAssocID="{B5CAF201-BBD5-427A-AA59-81DF12242732}" presName="sibTrans" presStyleLbl="sibTrans2D1" presStyleIdx="1" presStyleCnt="3"/>
      <dgm:spPr/>
    </dgm:pt>
    <dgm:pt modelId="{19F5E650-C448-4425-B213-117FCB319494}" type="pres">
      <dgm:prSet presAssocID="{B5CAF201-BBD5-427A-AA59-81DF12242732}" presName="connectorText" presStyleLbl="sibTrans2D1" presStyleIdx="1" presStyleCnt="3"/>
      <dgm:spPr/>
    </dgm:pt>
    <dgm:pt modelId="{FC8C3E80-E204-432C-BC4E-9A3FA14E9F77}" type="pres">
      <dgm:prSet presAssocID="{06F1E15F-DBB5-4158-862E-811EAFEC526D}" presName="node" presStyleLbl="node1" presStyleIdx="2" presStyleCnt="4">
        <dgm:presLayoutVars>
          <dgm:bulletEnabled val="1"/>
        </dgm:presLayoutVars>
      </dgm:prSet>
      <dgm:spPr/>
    </dgm:pt>
    <dgm:pt modelId="{C1F72C2A-0BBE-4E65-B294-B24F6000FA4E}" type="pres">
      <dgm:prSet presAssocID="{323760FD-A675-4BC7-94FC-D939914C5F4A}" presName="sibTrans" presStyleLbl="sibTrans2D1" presStyleIdx="2" presStyleCnt="3"/>
      <dgm:spPr/>
    </dgm:pt>
    <dgm:pt modelId="{A58FDB34-AA67-423A-A1D1-C1026D82EFD8}" type="pres">
      <dgm:prSet presAssocID="{323760FD-A675-4BC7-94FC-D939914C5F4A}" presName="connectorText" presStyleLbl="sibTrans2D1" presStyleIdx="2" presStyleCnt="3"/>
      <dgm:spPr/>
    </dgm:pt>
    <dgm:pt modelId="{6FCC0C3F-7DAD-42D1-B2CA-EED7BA1B3455}" type="pres">
      <dgm:prSet presAssocID="{CF45525D-5E5C-4D55-9AAB-18B3AF69324B}" presName="node" presStyleLbl="node1" presStyleIdx="3" presStyleCnt="4">
        <dgm:presLayoutVars>
          <dgm:bulletEnabled val="1"/>
        </dgm:presLayoutVars>
      </dgm:prSet>
      <dgm:spPr/>
    </dgm:pt>
  </dgm:ptLst>
  <dgm:cxnLst>
    <dgm:cxn modelId="{74EC9C0B-2DF3-4484-B070-480BE0E11880}" type="presOf" srcId="{323760FD-A675-4BC7-94FC-D939914C5F4A}" destId="{A58FDB34-AA67-423A-A1D1-C1026D82EFD8}" srcOrd="1" destOrd="0" presId="urn:microsoft.com/office/officeart/2005/8/layout/process1"/>
    <dgm:cxn modelId="{45EF380D-2D88-49DD-80B0-92EDAD4B23CB}" type="presOf" srcId="{99BF758C-4728-4530-B247-B97ADEBD9A08}" destId="{F6B824DE-A003-4286-9E08-62B6DC81140D}" srcOrd="0" destOrd="0" presId="urn:microsoft.com/office/officeart/2005/8/layout/process1"/>
    <dgm:cxn modelId="{95AFB45F-215C-462F-8359-4E3C131F551C}" type="presOf" srcId="{B5CAF201-BBD5-427A-AA59-81DF12242732}" destId="{19F5E650-C448-4425-B213-117FCB319494}" srcOrd="1" destOrd="0" presId="urn:microsoft.com/office/officeart/2005/8/layout/process1"/>
    <dgm:cxn modelId="{3FADDE41-3F1D-47F7-82BB-DBFD22822911}" srcId="{99BF758C-4728-4530-B247-B97ADEBD9A08}" destId="{06F1E15F-DBB5-4158-862E-811EAFEC526D}" srcOrd="2" destOrd="0" parTransId="{7500E059-9CAA-48F9-AD4A-E2951449752E}" sibTransId="{323760FD-A675-4BC7-94FC-D939914C5F4A}"/>
    <dgm:cxn modelId="{1E7B9C6E-83FE-42EC-B6DE-3A97ADC0D73E}" type="presOf" srcId="{B5CAF201-BBD5-427A-AA59-81DF12242732}" destId="{EFB77FDD-ECA6-4C3B-AE43-AA0F7ADEEEC8}" srcOrd="0" destOrd="0" presId="urn:microsoft.com/office/officeart/2005/8/layout/process1"/>
    <dgm:cxn modelId="{FA2FE06F-4593-429E-BBA4-E8D72141E884}" srcId="{99BF758C-4728-4530-B247-B97ADEBD9A08}" destId="{F25C7955-7AE2-426D-8CEE-3025A1B30A74}" srcOrd="0" destOrd="0" parTransId="{000B0560-BE92-4C03-B111-13B1A20249F7}" sibTransId="{37B1B266-0370-485D-8010-1C4C934ABB19}"/>
    <dgm:cxn modelId="{39213D50-B3DC-40B4-B1D6-5C5EB95A9FB5}" srcId="{99BF758C-4728-4530-B247-B97ADEBD9A08}" destId="{C9AF69EB-B403-4C00-977D-DD1ACD2C351D}" srcOrd="1" destOrd="0" parTransId="{2D0903EE-DFAE-40DA-BF8A-49333C78092D}" sibTransId="{B5CAF201-BBD5-427A-AA59-81DF12242732}"/>
    <dgm:cxn modelId="{A4C6EF58-7F1B-425B-94A9-630C066919D3}" type="presOf" srcId="{323760FD-A675-4BC7-94FC-D939914C5F4A}" destId="{C1F72C2A-0BBE-4E65-B294-B24F6000FA4E}" srcOrd="0" destOrd="0" presId="urn:microsoft.com/office/officeart/2005/8/layout/process1"/>
    <dgm:cxn modelId="{300F398D-DA91-4791-A146-962B46CAD245}" type="presOf" srcId="{37B1B266-0370-485D-8010-1C4C934ABB19}" destId="{550902E4-3FA4-452D-A6D3-6A0512E0715B}" srcOrd="1" destOrd="0" presId="urn:microsoft.com/office/officeart/2005/8/layout/process1"/>
    <dgm:cxn modelId="{196E16A2-CEAC-4459-8D41-D3BA574B3E2D}" type="presOf" srcId="{06F1E15F-DBB5-4158-862E-811EAFEC526D}" destId="{FC8C3E80-E204-432C-BC4E-9A3FA14E9F77}" srcOrd="0" destOrd="0" presId="urn:microsoft.com/office/officeart/2005/8/layout/process1"/>
    <dgm:cxn modelId="{EEEF79AA-7199-432C-AF46-AC5E83E91978}" type="presOf" srcId="{CF45525D-5E5C-4D55-9AAB-18B3AF69324B}" destId="{6FCC0C3F-7DAD-42D1-B2CA-EED7BA1B3455}" srcOrd="0" destOrd="0" presId="urn:microsoft.com/office/officeart/2005/8/layout/process1"/>
    <dgm:cxn modelId="{1FA99EB6-2ECF-4B1F-AA28-645153FB445C}" type="presOf" srcId="{37B1B266-0370-485D-8010-1C4C934ABB19}" destId="{2F15F4D0-C2E6-49FF-BD27-F7EA540E3DAD}" srcOrd="0" destOrd="0" presId="urn:microsoft.com/office/officeart/2005/8/layout/process1"/>
    <dgm:cxn modelId="{4F4154CC-05CF-4348-B553-543E98573B3C}" type="presOf" srcId="{C9AF69EB-B403-4C00-977D-DD1ACD2C351D}" destId="{BE402A6F-C83C-4482-B8F3-66E05FAA0C8C}" srcOrd="0" destOrd="0" presId="urn:microsoft.com/office/officeart/2005/8/layout/process1"/>
    <dgm:cxn modelId="{403F12EC-1386-46D8-80C5-C452F03A9659}" type="presOf" srcId="{F25C7955-7AE2-426D-8CEE-3025A1B30A74}" destId="{FE753158-9AD1-4B49-81F5-F318A9DF5963}" srcOrd="0" destOrd="0" presId="urn:microsoft.com/office/officeart/2005/8/layout/process1"/>
    <dgm:cxn modelId="{84D726FF-A335-490B-A714-05D6F738EC88}" srcId="{99BF758C-4728-4530-B247-B97ADEBD9A08}" destId="{CF45525D-5E5C-4D55-9AAB-18B3AF69324B}" srcOrd="3" destOrd="0" parTransId="{D194818D-CF83-44D7-83D9-D4D63092BC4E}" sibTransId="{D9F5CF21-728C-492A-93C8-CF4216BBA122}"/>
    <dgm:cxn modelId="{BB9A0A21-E8FC-4C0A-9921-FF9E325D31C3}" type="presParOf" srcId="{F6B824DE-A003-4286-9E08-62B6DC81140D}" destId="{FE753158-9AD1-4B49-81F5-F318A9DF5963}" srcOrd="0" destOrd="0" presId="urn:microsoft.com/office/officeart/2005/8/layout/process1"/>
    <dgm:cxn modelId="{8087E331-297F-41BD-8DB2-B30F0599E51A}" type="presParOf" srcId="{F6B824DE-A003-4286-9E08-62B6DC81140D}" destId="{2F15F4D0-C2E6-49FF-BD27-F7EA540E3DAD}" srcOrd="1" destOrd="0" presId="urn:microsoft.com/office/officeart/2005/8/layout/process1"/>
    <dgm:cxn modelId="{CA66A1F4-BDC3-4166-B96A-F3E78E4247E9}" type="presParOf" srcId="{2F15F4D0-C2E6-49FF-BD27-F7EA540E3DAD}" destId="{550902E4-3FA4-452D-A6D3-6A0512E0715B}" srcOrd="0" destOrd="0" presId="urn:microsoft.com/office/officeart/2005/8/layout/process1"/>
    <dgm:cxn modelId="{2D3554F2-F416-475B-BE64-CFB84F20DE86}" type="presParOf" srcId="{F6B824DE-A003-4286-9E08-62B6DC81140D}" destId="{BE402A6F-C83C-4482-B8F3-66E05FAA0C8C}" srcOrd="2" destOrd="0" presId="urn:microsoft.com/office/officeart/2005/8/layout/process1"/>
    <dgm:cxn modelId="{68FAB583-0CAD-4DE5-AD4A-22311FE54A20}" type="presParOf" srcId="{F6B824DE-A003-4286-9E08-62B6DC81140D}" destId="{EFB77FDD-ECA6-4C3B-AE43-AA0F7ADEEEC8}" srcOrd="3" destOrd="0" presId="urn:microsoft.com/office/officeart/2005/8/layout/process1"/>
    <dgm:cxn modelId="{4E620513-AAD8-4CE0-B08E-4E2681429417}" type="presParOf" srcId="{EFB77FDD-ECA6-4C3B-AE43-AA0F7ADEEEC8}" destId="{19F5E650-C448-4425-B213-117FCB319494}" srcOrd="0" destOrd="0" presId="urn:microsoft.com/office/officeart/2005/8/layout/process1"/>
    <dgm:cxn modelId="{70EB78FD-D652-46CD-9AF3-473C982ABDC0}" type="presParOf" srcId="{F6B824DE-A003-4286-9E08-62B6DC81140D}" destId="{FC8C3E80-E204-432C-BC4E-9A3FA14E9F77}" srcOrd="4" destOrd="0" presId="urn:microsoft.com/office/officeart/2005/8/layout/process1"/>
    <dgm:cxn modelId="{AFFA1708-3990-40F5-9485-F9317A6AD8D2}" type="presParOf" srcId="{F6B824DE-A003-4286-9E08-62B6DC81140D}" destId="{C1F72C2A-0BBE-4E65-B294-B24F6000FA4E}" srcOrd="5" destOrd="0" presId="urn:microsoft.com/office/officeart/2005/8/layout/process1"/>
    <dgm:cxn modelId="{B63F0E6C-886D-4049-AE5B-B27565AC4E34}" type="presParOf" srcId="{C1F72C2A-0BBE-4E65-B294-B24F6000FA4E}" destId="{A58FDB34-AA67-423A-A1D1-C1026D82EFD8}" srcOrd="0" destOrd="0" presId="urn:microsoft.com/office/officeart/2005/8/layout/process1"/>
    <dgm:cxn modelId="{BFC5DE02-D310-41FC-9D10-A4C25BC07225}" type="presParOf" srcId="{F6B824DE-A003-4286-9E08-62B6DC81140D}" destId="{6FCC0C3F-7DAD-42D1-B2CA-EED7BA1B345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53158-9AD1-4B49-81F5-F318A9DF5963}">
      <dsp:nvSpPr>
        <dsp:cNvPr id="0" name=""/>
        <dsp:cNvSpPr/>
      </dsp:nvSpPr>
      <dsp:spPr>
        <a:xfrm>
          <a:off x="2411" y="1144451"/>
          <a:ext cx="1054149" cy="15515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Using NSSP’s platform Essence, developed an exploratory, sensitive query searching for common symptoms of MIS-C</a:t>
          </a:r>
        </a:p>
      </dsp:txBody>
      <dsp:txXfrm>
        <a:off x="33286" y="1175326"/>
        <a:ext cx="992399" cy="1489826"/>
      </dsp:txXfrm>
    </dsp:sp>
    <dsp:sp modelId="{2F15F4D0-C2E6-49FF-BD27-F7EA540E3DAD}">
      <dsp:nvSpPr>
        <dsp:cNvPr id="0" name=""/>
        <dsp:cNvSpPr/>
      </dsp:nvSpPr>
      <dsp:spPr>
        <a:xfrm>
          <a:off x="1161975" y="178952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161975" y="1841811"/>
        <a:ext cx="156435" cy="156857"/>
      </dsp:txXfrm>
    </dsp:sp>
    <dsp:sp modelId="{BE402A6F-C83C-4482-B8F3-66E05FAA0C8C}">
      <dsp:nvSpPr>
        <dsp:cNvPr id="0" name=""/>
        <dsp:cNvSpPr/>
      </dsp:nvSpPr>
      <dsp:spPr>
        <a:xfrm>
          <a:off x="1478220" y="1144451"/>
          <a:ext cx="1054149" cy="15515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t>Matched this query with the Medical Record Numbers and dates of birth of known MIS-C cases</a:t>
          </a:r>
        </a:p>
      </dsp:txBody>
      <dsp:txXfrm>
        <a:off x="1509095" y="1175326"/>
        <a:ext cx="992399" cy="1489826"/>
      </dsp:txXfrm>
    </dsp:sp>
    <dsp:sp modelId="{EFB77FDD-ECA6-4C3B-AE43-AA0F7ADEEEC8}">
      <dsp:nvSpPr>
        <dsp:cNvPr id="0" name=""/>
        <dsp:cNvSpPr/>
      </dsp:nvSpPr>
      <dsp:spPr>
        <a:xfrm>
          <a:off x="2637785" y="178952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637785" y="1841811"/>
        <a:ext cx="156435" cy="156857"/>
      </dsp:txXfrm>
    </dsp:sp>
    <dsp:sp modelId="{FC8C3E80-E204-432C-BC4E-9A3FA14E9F77}">
      <dsp:nvSpPr>
        <dsp:cNvPr id="0" name=""/>
        <dsp:cNvSpPr/>
      </dsp:nvSpPr>
      <dsp:spPr>
        <a:xfrm>
          <a:off x="2954029" y="1144451"/>
          <a:ext cx="1054149" cy="15515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Since this number seemed low, we queried Essence for the MRNs of confirmed cases and analyzed results</a:t>
          </a:r>
        </a:p>
      </dsp:txBody>
      <dsp:txXfrm>
        <a:off x="2984904" y="1175326"/>
        <a:ext cx="992399" cy="1489826"/>
      </dsp:txXfrm>
    </dsp:sp>
    <dsp:sp modelId="{C1F72C2A-0BBE-4E65-B294-B24F6000FA4E}">
      <dsp:nvSpPr>
        <dsp:cNvPr id="0" name=""/>
        <dsp:cNvSpPr/>
      </dsp:nvSpPr>
      <dsp:spPr>
        <a:xfrm>
          <a:off x="4113594" y="178952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113594" y="1841811"/>
        <a:ext cx="156435" cy="156857"/>
      </dsp:txXfrm>
    </dsp:sp>
    <dsp:sp modelId="{6FCC0C3F-7DAD-42D1-B2CA-EED7BA1B3455}">
      <dsp:nvSpPr>
        <dsp:cNvPr id="0" name=""/>
        <dsp:cNvSpPr/>
      </dsp:nvSpPr>
      <dsp:spPr>
        <a:xfrm>
          <a:off x="4429839" y="1144451"/>
          <a:ext cx="1054149" cy="15515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t>Evaluated and Revised Query</a:t>
          </a:r>
        </a:p>
      </dsp:txBody>
      <dsp:txXfrm>
        <a:off x="4460714" y="1175326"/>
        <a:ext cx="992399" cy="14898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3/17/2021</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3/17/2021</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181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232015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graph shows the seven-day average number of MIS-C and COVID-19 cases with MIS-C date of onset between February 19, 2020 and February 21, 2021. The cases meeting case definition are reported nationally on a monthly interval.</a:t>
            </a:r>
          </a:p>
          <a:p>
            <a:r>
              <a:rPr lang="en-US" sz="1200" b="0" i="0" kern="1200" dirty="0">
                <a:solidFill>
                  <a:schemeClr val="tx1"/>
                </a:solidFill>
                <a:effectLst/>
                <a:latin typeface="+mn-lt"/>
                <a:ea typeface="+mn-ea"/>
                <a:cs typeface="+mn-cs"/>
              </a:rPr>
              <a:t>The grayed-out area on the right side of the figure represents the most recent six weeks of data, for which reporting of MIS-C cases is still incomplete. The actual number of MIS-C cases during this period is likely larger and these numbers will increase as additional case reports are incorporated. The left Y-axis defines the number of daily average MIS-C cases and is marked in units of 5 with a scale of 0 to 30; the right Y-axis defines the number of daily average COVID-19 cases and is marked in units of 50,000 with a scale from 0 to 250,000.</a:t>
            </a:r>
          </a:p>
          <a:p>
            <a:r>
              <a:rPr lang="en-US" sz="1200" b="0" i="0" kern="1200" dirty="0">
                <a:solidFill>
                  <a:schemeClr val="tx1"/>
                </a:solidFill>
                <a:effectLst/>
                <a:latin typeface="+mn-lt"/>
                <a:ea typeface="+mn-ea"/>
                <a:cs typeface="+mn-cs"/>
              </a:rPr>
              <a:t>5 of the 2,617 cases were missing dates.</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233119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30000" dirty="0" err="1">
                <a:solidFill>
                  <a:schemeClr val="tx1"/>
                </a:solidFill>
                <a:effectLst/>
                <a:latin typeface="+mn-lt"/>
                <a:ea typeface="+mn-ea"/>
                <a:cs typeface="+mn-cs"/>
              </a:rPr>
              <a:t>i</a:t>
            </a:r>
            <a:r>
              <a:rPr lang="en-US" sz="1200" b="0" i="0" kern="1200" dirty="0" err="1">
                <a:solidFill>
                  <a:schemeClr val="tx1"/>
                </a:solidFill>
                <a:effectLst/>
                <a:latin typeface="+mn-lt"/>
                <a:ea typeface="+mn-ea"/>
                <a:cs typeface="+mn-cs"/>
              </a:rPr>
              <a:t>Fever</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rPr>
              <a:t>&gt;</a:t>
            </a:r>
            <a:r>
              <a:rPr lang="en-US" sz="1200" b="0" i="0" kern="1200" dirty="0">
                <a:solidFill>
                  <a:schemeClr val="tx1"/>
                </a:solidFill>
                <a:effectLst/>
                <a:latin typeface="+mn-lt"/>
                <a:ea typeface="+mn-ea"/>
                <a:cs typeface="+mn-cs"/>
              </a:rPr>
              <a:t>38.0°C for ≥24 hours, or report of subjective fever lasting ≥24 hours</a:t>
            </a:r>
            <a:br>
              <a:rPr lang="en-US" sz="1200" b="0" i="0" kern="1200" dirty="0">
                <a:solidFill>
                  <a:schemeClr val="tx1"/>
                </a:solidFill>
                <a:effectLst/>
                <a:latin typeface="+mn-lt"/>
                <a:ea typeface="+mn-ea"/>
                <a:cs typeface="+mn-cs"/>
              </a:rPr>
            </a:br>
            <a:r>
              <a:rPr lang="en-US" sz="1200" b="0" i="0" u="none" strike="noStrike" kern="1200" baseline="30000" dirty="0" err="1">
                <a:solidFill>
                  <a:schemeClr val="tx1"/>
                </a:solidFill>
                <a:effectLst/>
                <a:latin typeface="+mn-lt"/>
                <a:ea typeface="+mn-ea"/>
                <a:cs typeface="+mn-cs"/>
              </a:rPr>
              <a:t>ii</a:t>
            </a:r>
            <a:r>
              <a:rPr lang="en-US" sz="1200" b="0" i="0" kern="1200" dirty="0" err="1">
                <a:solidFill>
                  <a:schemeClr val="tx1"/>
                </a:solidFill>
                <a:effectLst/>
                <a:latin typeface="+mn-lt"/>
                <a:ea typeface="+mn-ea"/>
                <a:cs typeface="+mn-cs"/>
              </a:rPr>
              <a:t>Including</a:t>
            </a:r>
            <a:r>
              <a:rPr lang="en-US" sz="1200" b="0" i="0" kern="1200" dirty="0">
                <a:solidFill>
                  <a:schemeClr val="tx1"/>
                </a:solidFill>
                <a:effectLst/>
                <a:latin typeface="+mn-lt"/>
                <a:ea typeface="+mn-ea"/>
                <a:cs typeface="+mn-cs"/>
              </a:rPr>
              <a:t>, but not limited to, one or more of the following: an elevated C-reactive protein (CRP), erythrocyte sedimentation rate (ESR), fibrinogen, </a:t>
            </a:r>
            <a:r>
              <a:rPr lang="en-US" sz="1200" b="0" i="0" kern="1200" dirty="0" err="1">
                <a:solidFill>
                  <a:schemeClr val="tx1"/>
                </a:solidFill>
                <a:effectLst/>
                <a:latin typeface="+mn-lt"/>
                <a:ea typeface="+mn-ea"/>
                <a:cs typeface="+mn-cs"/>
              </a:rPr>
              <a:t>procalcitonin</a:t>
            </a:r>
            <a:r>
              <a:rPr lang="en-US" sz="1200" b="0" i="0" kern="1200" dirty="0">
                <a:solidFill>
                  <a:schemeClr val="tx1"/>
                </a:solidFill>
                <a:effectLst/>
                <a:latin typeface="+mn-lt"/>
                <a:ea typeface="+mn-ea"/>
                <a:cs typeface="+mn-cs"/>
              </a:rPr>
              <a:t>, d-dimer, ferritin, lactic acid dehydrogenase (LDH), or interleukin 6 (IL-6), elevated neutrophils, reduced lymphocytes and low albumin</a:t>
            </a:r>
          </a:p>
          <a:p>
            <a:r>
              <a:rPr lang="en-US" sz="1200" b="0" i="0" u="sng" kern="1200" dirty="0">
                <a:solidFill>
                  <a:schemeClr val="tx1"/>
                </a:solidFill>
                <a:effectLst/>
                <a:latin typeface="+mn-lt"/>
                <a:ea typeface="+mn-ea"/>
                <a:cs typeface="+mn-cs"/>
              </a:rPr>
              <a:t>Additional comments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 individuals may fulfill full or partial criteria for Kawasaki disease but should be reported if they meet the case definition for MIS-C</a:t>
            </a:r>
          </a:p>
          <a:p>
            <a:r>
              <a:rPr lang="en-US" sz="1200" b="0" i="0" kern="1200" dirty="0">
                <a:solidFill>
                  <a:schemeClr val="tx1"/>
                </a:solidFill>
                <a:effectLst/>
                <a:latin typeface="+mn-lt"/>
                <a:ea typeface="+mn-ea"/>
                <a:cs typeface="+mn-cs"/>
              </a:rPr>
              <a:t>Consider MIS-C in any pediatric death with evidence of SARS-CoV-2 infection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1EE7AA-5238-4FD3-A93C-317FF7058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39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30000" dirty="0" err="1">
                <a:solidFill>
                  <a:schemeClr val="tx1"/>
                </a:solidFill>
                <a:effectLst/>
                <a:latin typeface="+mn-lt"/>
                <a:ea typeface="+mn-ea"/>
                <a:cs typeface="+mn-cs"/>
              </a:rPr>
              <a:t>i</a:t>
            </a:r>
            <a:r>
              <a:rPr lang="en-US" sz="1200" b="0" i="0" kern="1200" dirty="0" err="1">
                <a:solidFill>
                  <a:schemeClr val="tx1"/>
                </a:solidFill>
                <a:effectLst/>
                <a:latin typeface="+mn-lt"/>
                <a:ea typeface="+mn-ea"/>
                <a:cs typeface="+mn-cs"/>
              </a:rPr>
              <a:t>Fever</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rPr>
              <a:t>&gt;</a:t>
            </a:r>
            <a:r>
              <a:rPr lang="en-US" sz="1200" b="0" i="0" kern="1200" dirty="0">
                <a:solidFill>
                  <a:schemeClr val="tx1"/>
                </a:solidFill>
                <a:effectLst/>
                <a:latin typeface="+mn-lt"/>
                <a:ea typeface="+mn-ea"/>
                <a:cs typeface="+mn-cs"/>
              </a:rPr>
              <a:t>38.0°C for ≥24 hours, or report of subjective fever lasting ≥24 hours</a:t>
            </a:r>
            <a:br>
              <a:rPr lang="en-US" sz="1200" b="0" i="0" kern="1200" dirty="0">
                <a:solidFill>
                  <a:schemeClr val="tx1"/>
                </a:solidFill>
                <a:effectLst/>
                <a:latin typeface="+mn-lt"/>
                <a:ea typeface="+mn-ea"/>
                <a:cs typeface="+mn-cs"/>
              </a:rPr>
            </a:br>
            <a:r>
              <a:rPr lang="en-US" sz="1200" b="0" i="0" u="none" strike="noStrike" kern="1200" baseline="30000" dirty="0" err="1">
                <a:solidFill>
                  <a:schemeClr val="tx1"/>
                </a:solidFill>
                <a:effectLst/>
                <a:latin typeface="+mn-lt"/>
                <a:ea typeface="+mn-ea"/>
                <a:cs typeface="+mn-cs"/>
              </a:rPr>
              <a:t>ii</a:t>
            </a:r>
            <a:r>
              <a:rPr lang="en-US" sz="1200" b="0" i="0" kern="1200" dirty="0" err="1">
                <a:solidFill>
                  <a:schemeClr val="tx1"/>
                </a:solidFill>
                <a:effectLst/>
                <a:latin typeface="+mn-lt"/>
                <a:ea typeface="+mn-ea"/>
                <a:cs typeface="+mn-cs"/>
              </a:rPr>
              <a:t>Including</a:t>
            </a:r>
            <a:r>
              <a:rPr lang="en-US" sz="1200" b="0" i="0" kern="1200" dirty="0">
                <a:solidFill>
                  <a:schemeClr val="tx1"/>
                </a:solidFill>
                <a:effectLst/>
                <a:latin typeface="+mn-lt"/>
                <a:ea typeface="+mn-ea"/>
                <a:cs typeface="+mn-cs"/>
              </a:rPr>
              <a:t>, but not limited to, one or more of the following: an elevated C-reactive protein (CRP), erythrocyte sedimentation rate (ESR), fibrinogen, </a:t>
            </a:r>
            <a:r>
              <a:rPr lang="en-US" sz="1200" b="0" i="0" kern="1200" dirty="0" err="1">
                <a:solidFill>
                  <a:schemeClr val="tx1"/>
                </a:solidFill>
                <a:effectLst/>
                <a:latin typeface="+mn-lt"/>
                <a:ea typeface="+mn-ea"/>
                <a:cs typeface="+mn-cs"/>
              </a:rPr>
              <a:t>procalcitonin</a:t>
            </a:r>
            <a:r>
              <a:rPr lang="en-US" sz="1200" b="0" i="0" kern="1200" dirty="0">
                <a:solidFill>
                  <a:schemeClr val="tx1"/>
                </a:solidFill>
                <a:effectLst/>
                <a:latin typeface="+mn-lt"/>
                <a:ea typeface="+mn-ea"/>
                <a:cs typeface="+mn-cs"/>
              </a:rPr>
              <a:t>, d-dimer, ferritin, lactic acid dehydrogenase (LDH), or interleukin 6 (IL-6), elevated neutrophils, reduced lymphocytes and low albumin</a:t>
            </a:r>
          </a:p>
          <a:p>
            <a:r>
              <a:rPr lang="en-US" sz="1200" b="0" i="0" u="sng" kern="1200" dirty="0">
                <a:solidFill>
                  <a:schemeClr val="tx1"/>
                </a:solidFill>
                <a:effectLst/>
                <a:latin typeface="+mn-lt"/>
                <a:ea typeface="+mn-ea"/>
                <a:cs typeface="+mn-cs"/>
              </a:rPr>
              <a:t>Additional comments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 individuals may fulfill full or partial criteria for Kawasaki disease but should be reported if they meet the case definition for MIS-C</a:t>
            </a:r>
          </a:p>
          <a:p>
            <a:r>
              <a:rPr lang="en-US" sz="1200" b="0" i="0" kern="1200" dirty="0">
                <a:solidFill>
                  <a:schemeClr val="tx1"/>
                </a:solidFill>
                <a:effectLst/>
                <a:latin typeface="+mn-lt"/>
                <a:ea typeface="+mn-ea"/>
                <a:cs typeface="+mn-cs"/>
              </a:rPr>
              <a:t>Consider MIS-C in any pediatric death with evidence of SARS-CoV-2 infection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1EE7AA-5238-4FD3-A93C-317FF7058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31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1" indent="-168401" eaLnBrk="0" hangingPunct="0">
              <a:spcAft>
                <a:spcPts val="294"/>
              </a:spcAft>
              <a:buClr>
                <a:srgbClr val="FF6600"/>
              </a:buClr>
              <a:buFont typeface="Wingdings" pitchFamily="2" charset="2"/>
              <a:buChar char="q"/>
              <a:defRPr/>
            </a:pPr>
            <a:r>
              <a:rPr lang="en-US" dirty="0"/>
              <a:t>Infectious disease surveillance does not typically capture all cases occurring in a population, including fatal infections that go undiagnosed or occur outside the</a:t>
            </a:r>
            <a:r>
              <a:rPr lang="en-US" baseline="0" dirty="0"/>
              <a:t> healthcare system</a:t>
            </a:r>
            <a:r>
              <a:rPr lang="en-US" dirty="0"/>
              <a:t>. </a:t>
            </a:r>
          </a:p>
          <a:p>
            <a:pPr marL="168401" indent="-168401" eaLnBrk="0" hangingPunct="0">
              <a:spcAft>
                <a:spcPts val="294"/>
              </a:spcAft>
              <a:buClr>
                <a:srgbClr val="FF6600"/>
              </a:buClr>
              <a:buFont typeface="Wingdings" pitchFamily="2" charset="2"/>
              <a:buChar char="q"/>
              <a:defRPr/>
            </a:pPr>
            <a:r>
              <a:rPr lang="en-US" dirty="0"/>
              <a:t>The Unexplained Death and Critical Illnesses of Possible infectious etiology or UNEX Surveillance was initiated in MN in 1995</a:t>
            </a:r>
            <a:r>
              <a:rPr lang="en-US" baseline="0" dirty="0"/>
              <a:t> </a:t>
            </a:r>
            <a:r>
              <a:rPr lang="en-US" dirty="0"/>
              <a:t>as part of the CDC Emerging Infections Program</a:t>
            </a:r>
          </a:p>
          <a:p>
            <a:pPr marL="168401" indent="-168401" eaLnBrk="0" hangingPunct="0">
              <a:spcAft>
                <a:spcPts val="294"/>
              </a:spcAft>
              <a:buClr>
                <a:srgbClr val="FF6600"/>
              </a:buClr>
              <a:buFont typeface="Wingdings" pitchFamily="2" charset="2"/>
              <a:buChar char="q"/>
              <a:defRPr/>
            </a:pPr>
            <a:r>
              <a:rPr lang="en-US" dirty="0"/>
              <a:t>The goals of this project were to identify novel and emerging pathogens</a:t>
            </a:r>
            <a:r>
              <a:rPr lang="en-US" b="1" baseline="0" dirty="0"/>
              <a:t> </a:t>
            </a:r>
            <a:endParaRPr lang="en-US" baseline="0" dirty="0"/>
          </a:p>
          <a:p>
            <a:pPr marL="174708" indent="-174708" eaLnBrk="0" hangingPunct="0">
              <a:spcAft>
                <a:spcPts val="294"/>
              </a:spcAft>
              <a:buClr>
                <a:srgbClr val="FF6600"/>
              </a:buClr>
              <a:buFont typeface="Arial" panose="020B0604020202020204" pitchFamily="34" charset="0"/>
              <a:buChar char="•"/>
              <a:defRPr/>
            </a:pPr>
            <a:r>
              <a:rPr lang="en-US" baseline="0" dirty="0"/>
              <a:t>Identify deaths due to known pathogens presenting as sudden unexplained deaths allowing unusual or severe manifestations of common diseases to be identified and enable a better estimate of the true burden of disease </a:t>
            </a:r>
          </a:p>
          <a:p>
            <a:pPr marL="174708" indent="-174708" eaLnBrk="0" hangingPunct="0">
              <a:spcAft>
                <a:spcPts val="294"/>
              </a:spcAft>
              <a:buClr>
                <a:srgbClr val="FF6600"/>
              </a:buClr>
              <a:buFont typeface="Arial" panose="020B0604020202020204" pitchFamily="34" charset="0"/>
              <a:buChar char="•"/>
              <a:defRPr/>
            </a:pPr>
            <a:r>
              <a:rPr lang="en-US" baseline="0" dirty="0"/>
              <a:t>Characterize epidemiologic features of fatal infections. </a:t>
            </a:r>
          </a:p>
          <a:p>
            <a:pPr marL="168401" indent="-168401" eaLnBrk="0" hangingPunct="0">
              <a:spcAft>
                <a:spcPts val="294"/>
              </a:spcAft>
              <a:buClr>
                <a:srgbClr val="FF6600"/>
              </a:buClr>
              <a:buFont typeface="Wingdings" pitchFamily="2" charset="2"/>
              <a:buChar char="q"/>
              <a:defRPr/>
            </a:pPr>
            <a:r>
              <a:rPr lang="en-US" baseline="0" dirty="0"/>
              <a:t>And improve pathology-based diagnostic testing.</a:t>
            </a:r>
          </a:p>
          <a:p>
            <a:pPr eaLnBrk="0" hangingPunct="0">
              <a:spcAft>
                <a:spcPts val="294"/>
              </a:spcAft>
              <a:buClr>
                <a:srgbClr val="FF6600"/>
              </a:buClr>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006099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kumimoji="1" lang="en-US" dirty="0">
                <a:solidFill>
                  <a:srgbClr val="FFFFFF"/>
                </a:solidFill>
                <a:cs typeface="Times New Roman" pitchFamily="18" charset="0"/>
              </a:rPr>
              <a:t>Any unexplained death or critical illness with infectious disease hallmarks such as fever or </a:t>
            </a:r>
            <a:r>
              <a:rPr kumimoji="1" lang="en-US" dirty="0" err="1">
                <a:solidFill>
                  <a:srgbClr val="FFFFFF"/>
                </a:solidFill>
                <a:cs typeface="Times New Roman" pitchFamily="18" charset="0"/>
              </a:rPr>
              <a:t>leukocytois</a:t>
            </a:r>
            <a:r>
              <a:rPr kumimoji="1" lang="en-US" dirty="0">
                <a:solidFill>
                  <a:srgbClr val="FFFFFF"/>
                </a:solidFill>
                <a:cs typeface="Times New Roman" pitchFamily="18" charset="0"/>
              </a:rPr>
              <a:t>, but for which all routine testing was negative, is reportable</a:t>
            </a:r>
            <a:r>
              <a:rPr kumimoji="1" lang="en-US" baseline="0" dirty="0">
                <a:solidFill>
                  <a:srgbClr val="FFFFFF"/>
                </a:solidFill>
                <a:cs typeface="Times New Roman" pitchFamily="18" charset="0"/>
              </a:rPr>
              <a:t> and</a:t>
            </a:r>
            <a:r>
              <a:rPr kumimoji="1" lang="en-US" dirty="0">
                <a:solidFill>
                  <a:srgbClr val="FFFFFF"/>
                </a:solidFill>
                <a:cs typeface="Times New Roman" pitchFamily="18" charset="0"/>
              </a:rPr>
              <a:t> may be investigated; however, priority is given to persons &lt;50 years of age with no significant underlying medical conditions. Additional testing is conducted by the</a:t>
            </a:r>
            <a:r>
              <a:rPr kumimoji="1" lang="en-US" baseline="0" dirty="0">
                <a:solidFill>
                  <a:srgbClr val="FFFFFF"/>
                </a:solidFill>
                <a:cs typeface="Times New Roman" pitchFamily="18" charset="0"/>
              </a:rPr>
              <a:t> Minnesota Department of Health or (MDH)</a:t>
            </a:r>
            <a:r>
              <a:rPr kumimoji="1" lang="en-US" dirty="0">
                <a:solidFill>
                  <a:srgbClr val="FFFFFF"/>
                </a:solidFill>
                <a:cs typeface="Times New Roman" pitchFamily="18" charset="0"/>
              </a:rPr>
              <a:t> or CDC’s Infectious Disease Pathology Branch (IDPB) on specimens collected</a:t>
            </a:r>
            <a:r>
              <a:rPr kumimoji="1" lang="en-US" baseline="0" dirty="0">
                <a:solidFill>
                  <a:srgbClr val="FFFFFF"/>
                </a:solidFill>
                <a:cs typeface="Times New Roman" pitchFamily="18" charset="0"/>
              </a:rPr>
              <a:t> </a:t>
            </a:r>
            <a:r>
              <a:rPr kumimoji="1" lang="en-US" dirty="0">
                <a:solidFill>
                  <a:srgbClr val="FFFFFF"/>
                </a:solidFill>
                <a:cs typeface="Times New Roman" pitchFamily="18" charset="0"/>
              </a:rPr>
              <a:t>from reported patients or decedents.</a:t>
            </a:r>
            <a:r>
              <a:rPr kumimoji="1" lang="en-US" baseline="0" dirty="0">
                <a:solidFill>
                  <a:srgbClr val="FFFFFF"/>
                </a:solidFill>
                <a:cs typeface="Times New Roman" pitchFamily="18" charset="0"/>
              </a:rPr>
              <a:t> The focus of additional testing is dependent on the presenting clinical syndrome, prior testing and specimen availability. MDH works closely with medical examiners, infectious disease physicians, healthcare and public health practitioners, and the public to report and investigate potential UNEX cases.</a:t>
            </a:r>
          </a:p>
          <a:p>
            <a:pPr defTabSz="931774">
              <a:defRPr/>
            </a:pPr>
            <a:endParaRPr kumimoji="1" lang="en-US" dirty="0">
              <a:solidFill>
                <a:srgbClr val="FFFFFF"/>
              </a:solidFill>
              <a:cs typeface="Times New Roman" pitchFamily="18" charset="0"/>
            </a:endParaRPr>
          </a:p>
          <a:p>
            <a:pPr defTabSz="931774">
              <a:defRPr/>
            </a:pPr>
            <a:endParaRPr kumimoji="1" lang="en-US" dirty="0">
              <a:solidFill>
                <a:srgbClr val="FFFFFF"/>
              </a:solidFill>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7118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51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dirty="0"/>
          </a:p>
        </p:txBody>
      </p:sp>
    </p:spTree>
    <p:extLst>
      <p:ext uri="{BB962C8B-B14F-4D97-AF65-F5344CB8AC3E}">
        <p14:creationId xmlns:p14="http://schemas.microsoft.com/office/powerpoint/2010/main" val="1141957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IR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2471"/>
          <a:stretch/>
        </p:blipFill>
        <p:spPr>
          <a:xfrm>
            <a:off x="0" y="1"/>
            <a:ext cx="9144000" cy="936000"/>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213D"/>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213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176552"/>
            <a:ext cx="6903076"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National Center for Immunization &amp; Respiratory Diseases</a:t>
            </a:r>
          </a:p>
        </p:txBody>
      </p:sp>
    </p:spTree>
    <p:extLst>
      <p:ext uri="{BB962C8B-B14F-4D97-AF65-F5344CB8AC3E}">
        <p14:creationId xmlns:p14="http://schemas.microsoft.com/office/powerpoint/2010/main" val="425080166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41956149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8444627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tx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Caption or credits for photo – Myriad Pro, 14pt</a:t>
            </a:r>
          </a:p>
        </p:txBody>
      </p:sp>
    </p:spTree>
    <p:extLst>
      <p:ext uri="{BB962C8B-B14F-4D97-AF65-F5344CB8AC3E}">
        <p14:creationId xmlns:p14="http://schemas.microsoft.com/office/powerpoint/2010/main" val="187154377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Closing– Myriad Pro, Bold, 28pt</a:t>
            </a:r>
          </a:p>
        </p:txBody>
      </p:sp>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8974150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dirty="0">
              <a:solidFill>
                <a:srgbClr val="FFC000"/>
              </a:solidFill>
            </a:endParaRPr>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solidFill>
                <a:srgbClr val="FFC000"/>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CF93D9D8-4ECD-45F0-8B18-D83F146D1E44}" type="slidenum">
              <a:rPr lang="en-US">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816076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228600" y="4129087"/>
            <a:ext cx="8686800" cy="614363"/>
          </a:xfrm>
        </p:spPr>
        <p:txBody>
          <a:bodyPr anchor="ctr">
            <a:normAutofit/>
          </a:bodyPr>
          <a:lstStyle>
            <a:lvl1pPr marL="0" indent="0" algn="ctr">
              <a:buNone/>
              <a:defRPr sz="135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1520306" y="4775836"/>
            <a:ext cx="6185864" cy="273844"/>
          </a:xfrm>
          <a:prstGeom prst="rect">
            <a:avLst/>
          </a:prstGeom>
        </p:spPr>
        <p:txBody>
          <a:bodyPr vert="horz" lIns="68580" tIns="34290" rIns="68580" bIns="3429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t>Protecting, maintaining and improving the health of all </a:t>
            </a:r>
            <a:r>
              <a:rPr lang="en-US" sz="750" dirty="0" err="1"/>
              <a:t>minnesotans</a:t>
            </a:r>
            <a:endParaRPr lang="en-US" sz="750" dirty="0"/>
          </a:p>
        </p:txBody>
      </p:sp>
      <p:sp>
        <p:nvSpPr>
          <p:cNvPr id="9" name="Rectangle 1" descr="&quot;&quot;"/>
          <p:cNvSpPr/>
          <p:nvPr userDrawn="1"/>
        </p:nvSpPr>
        <p:spPr bwMode="black">
          <a:xfrm rot="10800000">
            <a:off x="2286" y="3176967"/>
            <a:ext cx="9141714" cy="9121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228600" y="3176966"/>
            <a:ext cx="8686800" cy="912115"/>
          </a:xfrm>
          <a:noFill/>
          <a:ln>
            <a:noFill/>
          </a:ln>
        </p:spPr>
        <p:txBody>
          <a:bodyPr wrap="square" lIns="182880" tIns="91440" rIns="182880" bIns="91440" anchor="ctr">
            <a:normAutofit/>
          </a:bodyPr>
          <a:lstStyle>
            <a:lvl1pPr algn="ctr">
              <a:defRPr sz="33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1" cy="3176967"/>
          </a:xfrm>
          <a:prstGeom prst="rect">
            <a:avLst/>
          </a:prstGeom>
        </p:spPr>
      </p:pic>
    </p:spTree>
    <p:extLst>
      <p:ext uri="{BB962C8B-B14F-4D97-AF65-F5344CB8AC3E}">
        <p14:creationId xmlns:p14="http://schemas.microsoft.com/office/powerpoint/2010/main" val="353427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9144000" cy="3624898"/>
          </a:xfrm>
          <a:noFill/>
        </p:spPr>
        <p:txBody>
          <a:bodyPr>
            <a:normAutofit/>
          </a:bodyPr>
          <a:lstStyle>
            <a:lvl1pPr marL="0" indent="0" algn="ctr">
              <a:buNone/>
              <a:defRPr sz="1800"/>
            </a:lvl1pPr>
          </a:lstStyle>
          <a:p>
            <a:r>
              <a:rPr lang="en-US" dirty="0"/>
              <a:t>Click Icon to add picture</a:t>
            </a:r>
          </a:p>
        </p:txBody>
      </p:sp>
      <p:sp>
        <p:nvSpPr>
          <p:cNvPr id="7" name="Rectangle 1" descr="&quot;&quot;"/>
          <p:cNvSpPr/>
          <p:nvPr userDrawn="1"/>
        </p:nvSpPr>
        <p:spPr bwMode="black">
          <a:xfrm rot="10800000">
            <a:off x="2286" y="3714341"/>
            <a:ext cx="9141714" cy="9121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3624899"/>
            <a:ext cx="9144000" cy="894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Slide Number Placeholder 7"/>
          <p:cNvSpPr>
            <a:spLocks noGrp="1"/>
          </p:cNvSpPr>
          <p:nvPr userDrawn="1">
            <p:ph type="sldNum" sz="quarter" idx="16"/>
          </p:nvPr>
        </p:nvSpPr>
        <p:spPr bwMode="black">
          <a:xfrm>
            <a:off x="7819070" y="4743450"/>
            <a:ext cx="1097001" cy="273844"/>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234315" y="3714342"/>
            <a:ext cx="8681085" cy="912114"/>
          </a:xfrm>
          <a:noFill/>
          <a:ln>
            <a:noFill/>
          </a:ln>
        </p:spPr>
        <p:txBody>
          <a:bodyPr anchor="ctr">
            <a:normAutofit/>
          </a:bodyPr>
          <a:lstStyle>
            <a:lvl1pPr algn="ctr">
              <a:defRPr sz="3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263" y="4799298"/>
            <a:ext cx="1193064" cy="172597"/>
          </a:xfrm>
          <a:prstGeom prst="rect">
            <a:avLst/>
          </a:prstGeom>
        </p:spPr>
      </p:pic>
    </p:spTree>
    <p:extLst>
      <p:ext uri="{BB962C8B-B14F-4D97-AF65-F5344CB8AC3E}">
        <p14:creationId xmlns:p14="http://schemas.microsoft.com/office/powerpoint/2010/main" val="2341704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96"/>
            <a:ext cx="9144000" cy="1001557"/>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Title 2"/>
          <p:cNvSpPr>
            <a:spLocks noGrp="1"/>
          </p:cNvSpPr>
          <p:nvPr>
            <p:ph type="title" hasCustomPrompt="1"/>
          </p:nvPr>
        </p:nvSpPr>
        <p:spPr bwMode="white">
          <a:xfrm>
            <a:off x="0" y="-1"/>
            <a:ext cx="8915400" cy="912019"/>
          </a:xfrm>
          <a:noFill/>
        </p:spPr>
        <p:txBody>
          <a:bodyPr lIns="0" rIns="0">
            <a:normAutofit/>
          </a:bodyPr>
          <a:lstStyle>
            <a:lvl1pPr marL="342900" algn="r">
              <a:spcBef>
                <a:spcPts val="0"/>
              </a:spcBef>
              <a:spcAft>
                <a:spcPts val="0"/>
              </a:spcAft>
              <a:defRPr sz="27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147156" y="1195969"/>
            <a:ext cx="7768244" cy="3436754"/>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7819070" y="4743450"/>
            <a:ext cx="1097001" cy="273844"/>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263" y="4799298"/>
            <a:ext cx="1193064" cy="172597"/>
          </a:xfrm>
          <a:prstGeom prst="rect">
            <a:avLst/>
          </a:prstGeom>
        </p:spPr>
      </p:pic>
    </p:spTree>
    <p:extLst>
      <p:ext uri="{BB962C8B-B14F-4D97-AF65-F5344CB8AC3E}">
        <p14:creationId xmlns:p14="http://schemas.microsoft.com/office/powerpoint/2010/main" val="1882481112"/>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96"/>
            <a:ext cx="9144000" cy="1001557"/>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Title 2"/>
          <p:cNvSpPr>
            <a:spLocks noGrp="1"/>
          </p:cNvSpPr>
          <p:nvPr>
            <p:ph type="title" hasCustomPrompt="1"/>
          </p:nvPr>
        </p:nvSpPr>
        <p:spPr bwMode="white">
          <a:xfrm>
            <a:off x="0" y="-1"/>
            <a:ext cx="8901113" cy="912019"/>
          </a:xfrm>
          <a:noFill/>
        </p:spPr>
        <p:txBody>
          <a:bodyPr lIns="0" rIns="0">
            <a:normAutofit/>
          </a:bodyPr>
          <a:lstStyle>
            <a:lvl1pPr algn="r">
              <a:defRPr sz="27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7810521" y="4767263"/>
            <a:ext cx="1097001" cy="273844"/>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228600" y="3000375"/>
            <a:ext cx="8686800" cy="1628775"/>
          </a:xfrm>
          <a:noFill/>
        </p:spPr>
        <p:txBody>
          <a:bodyPr lIns="182880" tIns="301752" rIns="182880"/>
          <a:lstStyle>
            <a:lvl1pPr marL="428625" indent="-428625">
              <a:buClr>
                <a:schemeClr val="accent3"/>
              </a:buClr>
              <a:buFont typeface="Calibri" panose="020F0502020204030204" pitchFamily="34" charset="0"/>
              <a:buChar char="▪"/>
              <a:defRPr sz="270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228600" y="1207850"/>
            <a:ext cx="8686800"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263" y="4799298"/>
            <a:ext cx="1193064" cy="172597"/>
          </a:xfrm>
          <a:prstGeom prst="rect">
            <a:avLst/>
          </a:prstGeom>
        </p:spPr>
      </p:pic>
    </p:spTree>
    <p:extLst>
      <p:ext uri="{BB962C8B-B14F-4D97-AF65-F5344CB8AC3E}">
        <p14:creationId xmlns:p14="http://schemas.microsoft.com/office/powerpoint/2010/main" val="3803523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96"/>
            <a:ext cx="9144000" cy="1001557"/>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Title 1"/>
          <p:cNvSpPr>
            <a:spLocks noGrp="1"/>
          </p:cNvSpPr>
          <p:nvPr>
            <p:ph type="title" hasCustomPrompt="1"/>
          </p:nvPr>
        </p:nvSpPr>
        <p:spPr bwMode="white">
          <a:xfrm>
            <a:off x="0" y="1191"/>
            <a:ext cx="8915400" cy="912019"/>
          </a:xfrm>
          <a:noFill/>
        </p:spPr>
        <p:txBody>
          <a:bodyPr lIns="0" rIns="0">
            <a:normAutofit/>
          </a:bodyPr>
          <a:lstStyle>
            <a:lvl1pPr algn="r">
              <a:defRPr sz="27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7826277" y="4767263"/>
            <a:ext cx="1097001" cy="273844"/>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4686300" y="1200760"/>
            <a:ext cx="4229100" cy="3428390"/>
          </a:xfrm>
          <a:noFill/>
        </p:spPr>
        <p:txBody>
          <a:bodyPr lIns="182880" tIns="182880" rIns="182880">
            <a:normAutofit/>
          </a:bodyPr>
          <a:lstStyle>
            <a:lvl1pPr>
              <a:defRPr sz="3000"/>
            </a:lvl1pPr>
            <a:lvl2pPr>
              <a:defRPr/>
            </a:lvl2pPr>
          </a:lstStyle>
          <a:p>
            <a:pPr lvl="0"/>
            <a:r>
              <a:rPr lang="en-US" dirty="0"/>
              <a:t>Add text</a:t>
            </a:r>
          </a:p>
        </p:txBody>
      </p:sp>
      <p:pic>
        <p:nvPicPr>
          <p:cNvPr id="11" name="MD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263" y="4799298"/>
            <a:ext cx="1193064" cy="172597"/>
          </a:xfrm>
          <a:prstGeom prst="rect">
            <a:avLst/>
          </a:prstGeom>
        </p:spPr>
      </p:pic>
      <p:sp>
        <p:nvSpPr>
          <p:cNvPr id="12" name="Content Placeholder 4"/>
          <p:cNvSpPr>
            <a:spLocks noGrp="1"/>
          </p:cNvSpPr>
          <p:nvPr>
            <p:ph idx="14" hasCustomPrompt="1"/>
          </p:nvPr>
        </p:nvSpPr>
        <p:spPr bwMode="gray">
          <a:xfrm>
            <a:off x="228600" y="1207849"/>
            <a:ext cx="4229100" cy="3421301"/>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70775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213D"/>
                </a:solidFill>
                <a:effectLst/>
                <a:latin typeface="Calibri" pitchFamily="34" charset="0"/>
              </a:defRPr>
            </a:lvl1pPr>
          </a:lstStyle>
          <a:p>
            <a:r>
              <a:rPr lang="en-US" dirty="0"/>
              <a:t>Bottom band: NCIRD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24"/>
          <a:stretch/>
        </p:blipFill>
        <p:spPr>
          <a:xfrm>
            <a:off x="0" y="5012270"/>
            <a:ext cx="9144000" cy="131230"/>
          </a:xfrm>
          <a:prstGeom prst="rect">
            <a:avLst/>
          </a:prstGeom>
        </p:spPr>
      </p:pic>
      <p:sp>
        <p:nvSpPr>
          <p:cNvPr id="8" name="Text Placeholder 7"/>
          <p:cNvSpPr>
            <a:spLocks noGrp="1"/>
          </p:cNvSpPr>
          <p:nvPr>
            <p:ph type="body" sz="quarter" idx="10"/>
          </p:nvPr>
        </p:nvSpPr>
        <p:spPr>
          <a:xfrm>
            <a:off x="457200" y="1158875"/>
            <a:ext cx="8229600" cy="3341688"/>
          </a:xfrm>
        </p:spPr>
        <p:txBody>
          <a:bodyPr/>
          <a:lstStyle>
            <a:lvl1pPr marL="342900" indent="-342900">
              <a:buClr>
                <a:srgbClr val="8B9B92"/>
              </a:buClr>
              <a:buFont typeface="Wingdings" panose="05000000000000000000" pitchFamily="2" charset="2"/>
              <a:buChar char="§"/>
              <a:defRPr sz="2000">
                <a:solidFill>
                  <a:srgbClr val="00213D"/>
                </a:solidFill>
              </a:defRPr>
            </a:lvl1pPr>
            <a:lvl2pPr>
              <a:buClr>
                <a:srgbClr val="B2A97E"/>
              </a:buClr>
              <a:defRPr sz="2000">
                <a:solidFill>
                  <a:srgbClr val="00213D"/>
                </a:solidFill>
              </a:defRPr>
            </a:lvl2pPr>
            <a:lvl3pPr>
              <a:buClr>
                <a:srgbClr val="594F40"/>
              </a:buClr>
              <a:defRPr sz="2000">
                <a:solidFill>
                  <a:srgbClr val="00213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5828928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96"/>
            <a:ext cx="9144000" cy="1001557"/>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4182"/>
            <a:ext cx="8907231" cy="912019"/>
          </a:xfrm>
          <a:noFill/>
        </p:spPr>
        <p:txBody>
          <a:bodyPr lIns="0" rIns="0">
            <a:normAutofit/>
          </a:bodyPr>
          <a:lstStyle>
            <a:lvl1pPr algn="r">
              <a:defRPr sz="27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228600" y="3000375"/>
            <a:ext cx="4229100" cy="1632348"/>
          </a:xfrm>
          <a:noFill/>
        </p:spPr>
        <p:txBody>
          <a:bodyPr lIns="182880" tIns="182880" rIns="182880">
            <a:normAutofit/>
          </a:bodyPr>
          <a:lstStyle>
            <a:lvl1pPr marL="274320" indent="-274320">
              <a:buClr>
                <a:schemeClr val="accent3"/>
              </a:buClr>
              <a:buFont typeface="Calibri" panose="020F0502020204030204" pitchFamily="34" charset="0"/>
              <a:buChar char="▪"/>
              <a:defRPr sz="2400"/>
            </a:lvl1pPr>
            <a:lvl2pPr marL="548640" indent="-274320">
              <a:buClr>
                <a:schemeClr val="accent3"/>
              </a:buClr>
              <a:buFont typeface="Calibri" panose="020F0502020204030204" pitchFamily="34" charset="0"/>
              <a:buChar char="▪"/>
              <a:defRPr sz="2400"/>
            </a:lvl2pPr>
            <a:lvl3pPr>
              <a:defRPr sz="2100"/>
            </a:lvl3pPr>
            <a:lvl4pPr>
              <a:defRPr sz="1800"/>
            </a:lvl4pPr>
            <a:lvl5pPr>
              <a:defRPr sz="1350"/>
            </a:lvl5pPr>
          </a:lstStyle>
          <a:p>
            <a:pPr lvl="0"/>
            <a:r>
              <a:rPr lang="en-US" dirty="0"/>
              <a:t>Add text</a:t>
            </a:r>
          </a:p>
        </p:txBody>
      </p:sp>
      <p:sp>
        <p:nvSpPr>
          <p:cNvPr id="21" name="Slide Number Placeholder 9"/>
          <p:cNvSpPr>
            <a:spLocks noGrp="1"/>
          </p:cNvSpPr>
          <p:nvPr>
            <p:ph type="sldNum" sz="quarter" idx="12"/>
          </p:nvPr>
        </p:nvSpPr>
        <p:spPr bwMode="black">
          <a:xfrm>
            <a:off x="7810230" y="4767263"/>
            <a:ext cx="1097001" cy="273844"/>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4686300" y="3000375"/>
            <a:ext cx="4229100" cy="1632348"/>
          </a:xfrm>
          <a:noFill/>
        </p:spPr>
        <p:txBody>
          <a:bodyPr lIns="182880" tIns="182880" rIns="182880">
            <a:normAutofit/>
          </a:bodyPr>
          <a:lstStyle>
            <a:lvl1pPr marL="274320" indent="-274320">
              <a:buClr>
                <a:schemeClr val="accent3"/>
              </a:buClr>
              <a:buFont typeface="Calibri" panose="020F0502020204030204" pitchFamily="34" charset="0"/>
              <a:buChar char="▪"/>
              <a:defRPr sz="2400"/>
            </a:lvl1pPr>
            <a:lvl2pPr marL="548640" indent="-274320">
              <a:buClr>
                <a:schemeClr val="accent3"/>
              </a:buClr>
              <a:buFont typeface="Calibri" panose="020F0502020204030204" pitchFamily="34" charset="0"/>
              <a:buChar char="▪"/>
              <a:defRPr sz="2400"/>
            </a:lvl2pPr>
            <a:lvl3pPr>
              <a:defRPr sz="2100"/>
            </a:lvl3pPr>
            <a:lvl4pPr>
              <a:defRPr sz="1800"/>
            </a:lvl4pPr>
            <a:lvl5pPr>
              <a:defRPr sz="1350"/>
            </a:lvl5pPr>
          </a:lstStyle>
          <a:p>
            <a:pPr lvl="0"/>
            <a:r>
              <a:rPr lang="en-US" dirty="0"/>
              <a:t>Add text</a:t>
            </a:r>
          </a:p>
        </p:txBody>
      </p:sp>
      <p:pic>
        <p:nvPicPr>
          <p:cNvPr id="17" name="MD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263" y="4799298"/>
            <a:ext cx="1193064" cy="172597"/>
          </a:xfrm>
          <a:prstGeom prst="rect">
            <a:avLst/>
          </a:prstGeom>
        </p:spPr>
      </p:pic>
      <p:sp>
        <p:nvSpPr>
          <p:cNvPr id="20" name="Content Placeholder 4"/>
          <p:cNvSpPr>
            <a:spLocks noGrp="1"/>
          </p:cNvSpPr>
          <p:nvPr>
            <p:ph idx="15" hasCustomPrompt="1"/>
          </p:nvPr>
        </p:nvSpPr>
        <p:spPr bwMode="gray">
          <a:xfrm>
            <a:off x="228600" y="1207850"/>
            <a:ext cx="4229100"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4686300" y="1207850"/>
            <a:ext cx="4229100"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367762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96"/>
            <a:ext cx="9144000" cy="1001557"/>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itle 2"/>
          <p:cNvSpPr>
            <a:spLocks noGrp="1"/>
          </p:cNvSpPr>
          <p:nvPr>
            <p:ph type="title" hasCustomPrompt="1"/>
          </p:nvPr>
        </p:nvSpPr>
        <p:spPr bwMode="white">
          <a:xfrm>
            <a:off x="628650" y="-1"/>
            <a:ext cx="8286750" cy="912019"/>
          </a:xfrm>
          <a:noFill/>
        </p:spPr>
        <p:txBody>
          <a:bodyPr lIns="0" rIns="0">
            <a:normAutofit/>
          </a:bodyPr>
          <a:lstStyle>
            <a:lvl1pPr algn="r">
              <a:defRPr sz="27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7815731" y="4767263"/>
            <a:ext cx="1097001" cy="273844"/>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228600" y="3000376"/>
            <a:ext cx="2714624" cy="1632347"/>
          </a:xfrm>
          <a:noFill/>
        </p:spPr>
        <p:txBody>
          <a:bodyPr lIns="182880" tIns="182880" rIns="182880">
            <a:normAutofit/>
          </a:bodyPr>
          <a:lstStyle>
            <a:lvl1pPr marL="428625" indent="-428625">
              <a:buClr>
                <a:schemeClr val="accent3"/>
              </a:buClr>
              <a:buFont typeface="Calibri" panose="020F0502020204030204" pitchFamily="34" charset="0"/>
              <a:buChar char="▪"/>
              <a:defRPr sz="2100"/>
            </a:lvl1pPr>
            <a:lvl2pPr marL="771525" indent="-428625">
              <a:buClr>
                <a:schemeClr val="accent3"/>
              </a:buClr>
              <a:buFont typeface="Calibri" panose="020F0502020204030204" pitchFamily="34" charset="0"/>
              <a:buChar char="▪"/>
              <a:defRPr sz="1800"/>
            </a:lvl2pPr>
            <a:lvl3pPr>
              <a:defRPr/>
            </a:lvl3pPr>
            <a:lvl4pPr>
              <a:defRPr sz="18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3200400" y="3000376"/>
            <a:ext cx="2740262" cy="1632347"/>
          </a:xfrm>
          <a:noFill/>
        </p:spPr>
        <p:txBody>
          <a:bodyPr lIns="182880" tIns="182880" rIns="182880">
            <a:normAutofit/>
          </a:bodyPr>
          <a:lstStyle>
            <a:lvl1pPr marL="428625" indent="-428625">
              <a:buClr>
                <a:schemeClr val="accent3"/>
              </a:buClr>
              <a:buFont typeface="Calibri" panose="020F0502020204030204" pitchFamily="34" charset="0"/>
              <a:buChar char="▪"/>
              <a:defRPr sz="2100"/>
            </a:lvl1pPr>
            <a:lvl2pPr marL="771525" indent="-428625">
              <a:buClr>
                <a:schemeClr val="accent3"/>
              </a:buClr>
              <a:buFont typeface="Calibri" panose="020F0502020204030204" pitchFamily="34" charset="0"/>
              <a:buChar char="▪"/>
              <a:defRPr sz="1800"/>
            </a:lvl2pPr>
            <a:lvl3pPr>
              <a:defRPr/>
            </a:lvl3pPr>
            <a:lvl4pPr>
              <a:defRPr sz="18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6204518" y="3008388"/>
            <a:ext cx="2714624" cy="1632347"/>
          </a:xfrm>
          <a:noFill/>
        </p:spPr>
        <p:txBody>
          <a:bodyPr lIns="182880" tIns="182880" rIns="182880">
            <a:normAutofit/>
          </a:bodyPr>
          <a:lstStyle>
            <a:lvl1pPr marL="428625" indent="-428625">
              <a:buClr>
                <a:schemeClr val="accent3"/>
              </a:buClr>
              <a:buFont typeface="Calibri" panose="020F0502020204030204" pitchFamily="34" charset="0"/>
              <a:buChar char="▪"/>
              <a:defRPr sz="2100"/>
            </a:lvl1pPr>
            <a:lvl2pPr marL="771525" indent="-428625">
              <a:buClr>
                <a:schemeClr val="accent3"/>
              </a:buClr>
              <a:buFont typeface="Calibri" panose="020F0502020204030204" pitchFamily="34" charset="0"/>
              <a:buChar char="▪"/>
              <a:defRPr sz="1800"/>
            </a:lvl2pPr>
            <a:lvl3pPr>
              <a:defRPr/>
            </a:lvl3pPr>
            <a:lvl4pPr>
              <a:defRPr sz="1800"/>
            </a:lvl4pPr>
            <a:lvl5pPr>
              <a:defRPr/>
            </a:lvl5pPr>
          </a:lstStyle>
          <a:p>
            <a:pPr lvl="0"/>
            <a:r>
              <a:rPr lang="en-US" dirty="0"/>
              <a:t>Add text</a:t>
            </a:r>
          </a:p>
        </p:txBody>
      </p:sp>
      <p:sp>
        <p:nvSpPr>
          <p:cNvPr id="19" name="Content Placeholder 4"/>
          <p:cNvSpPr>
            <a:spLocks noGrp="1"/>
          </p:cNvSpPr>
          <p:nvPr>
            <p:ph idx="14" hasCustomPrompt="1"/>
          </p:nvPr>
        </p:nvSpPr>
        <p:spPr bwMode="gray">
          <a:xfrm>
            <a:off x="228600" y="1207850"/>
            <a:ext cx="2714624"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3219179" y="1212748"/>
            <a:ext cx="2714624"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6204518" y="1207850"/>
            <a:ext cx="2714624"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263" y="4799298"/>
            <a:ext cx="1193064" cy="172597"/>
          </a:xfrm>
          <a:prstGeom prst="rect">
            <a:avLst/>
          </a:prstGeom>
        </p:spPr>
      </p:pic>
    </p:spTree>
    <p:extLst>
      <p:ext uri="{BB962C8B-B14F-4D97-AF65-F5344CB8AC3E}">
        <p14:creationId xmlns:p14="http://schemas.microsoft.com/office/powerpoint/2010/main" val="2587329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96"/>
            <a:ext cx="9144000" cy="1001557"/>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Title 2"/>
          <p:cNvSpPr>
            <a:spLocks noGrp="1"/>
          </p:cNvSpPr>
          <p:nvPr>
            <p:ph type="title" hasCustomPrompt="1"/>
          </p:nvPr>
        </p:nvSpPr>
        <p:spPr bwMode="white">
          <a:xfrm>
            <a:off x="-2286" y="-1"/>
            <a:ext cx="8917686" cy="912019"/>
          </a:xfrm>
          <a:noFill/>
          <a:ln>
            <a:noFill/>
          </a:ln>
        </p:spPr>
        <p:txBody>
          <a:bodyPr lIns="0" rIns="0">
            <a:normAutofit/>
          </a:bodyPr>
          <a:lstStyle>
            <a:lvl1pPr algn="r">
              <a:defRPr sz="27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228601" y="3000375"/>
            <a:ext cx="2028824" cy="1628775"/>
          </a:xfrm>
        </p:spPr>
        <p:txBody>
          <a:bodyPr>
            <a:normAutofit/>
          </a:bodyPr>
          <a:lstStyle>
            <a:lvl1pPr marL="257175" indent="-257175" algn="l">
              <a:lnSpc>
                <a:spcPct val="100000"/>
              </a:lnSpc>
              <a:spcBef>
                <a:spcPts val="0"/>
              </a:spcBef>
              <a:buFont typeface="Calibri" panose="020F0502020204030204" pitchFamily="34" charset="0"/>
              <a:buChar char="▪"/>
              <a:defRPr sz="1800" b="0">
                <a:solidFill>
                  <a:schemeClr val="tx2"/>
                </a:solidFill>
              </a:defRPr>
            </a:lvl1pPr>
            <a:lvl2pPr>
              <a:defRPr sz="1500"/>
            </a:lvl2pPr>
            <a:lvl3pPr>
              <a:defRPr sz="1350"/>
            </a:lvl3pPr>
            <a:lvl4pPr>
              <a:defRPr sz="1350"/>
            </a:lvl4pPr>
          </a:lstStyle>
          <a:p>
            <a:pPr lvl="0"/>
            <a:r>
              <a:rPr lang="en-US" dirty="0"/>
              <a:t>Add text</a:t>
            </a:r>
          </a:p>
        </p:txBody>
      </p:sp>
      <p:sp>
        <p:nvSpPr>
          <p:cNvPr id="26" name="Slide Number Placeholder 13"/>
          <p:cNvSpPr>
            <a:spLocks noGrp="1"/>
          </p:cNvSpPr>
          <p:nvPr>
            <p:ph type="sldNum" sz="quarter" idx="12"/>
          </p:nvPr>
        </p:nvSpPr>
        <p:spPr bwMode="black">
          <a:xfrm>
            <a:off x="7817773" y="4767263"/>
            <a:ext cx="1097001" cy="273844"/>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2460924" y="3008387"/>
            <a:ext cx="1996778" cy="1628775"/>
          </a:xfrm>
        </p:spPr>
        <p:txBody>
          <a:bodyPr>
            <a:normAutofit/>
          </a:bodyPr>
          <a:lstStyle>
            <a:lvl1pPr marL="257175" indent="-257175" algn="l">
              <a:lnSpc>
                <a:spcPct val="100000"/>
              </a:lnSpc>
              <a:spcBef>
                <a:spcPts val="0"/>
              </a:spcBef>
              <a:buFont typeface="Calibri" panose="020F0502020204030204" pitchFamily="34" charset="0"/>
              <a:buChar char="▪"/>
              <a:defRPr sz="1800" b="0">
                <a:solidFill>
                  <a:schemeClr val="tx2"/>
                </a:solidFill>
              </a:defRPr>
            </a:lvl1pPr>
            <a:lvl2pPr>
              <a:defRPr sz="1500"/>
            </a:lvl2pPr>
            <a:lvl3pPr>
              <a:defRPr sz="1350"/>
            </a:lvl3pPr>
            <a:lvl4pPr>
              <a:defRPr sz="1350"/>
            </a:lvl4pPr>
          </a:lstStyle>
          <a:p>
            <a:pPr lvl="0"/>
            <a:r>
              <a:rPr lang="en-US" dirty="0"/>
              <a:t>Add text</a:t>
            </a:r>
          </a:p>
        </p:txBody>
      </p:sp>
      <p:sp>
        <p:nvSpPr>
          <p:cNvPr id="25" name="Text Placeholder 4"/>
          <p:cNvSpPr>
            <a:spLocks noGrp="1"/>
          </p:cNvSpPr>
          <p:nvPr>
            <p:ph type="body" sz="quarter" idx="22" hasCustomPrompt="1"/>
          </p:nvPr>
        </p:nvSpPr>
        <p:spPr bwMode="black">
          <a:xfrm>
            <a:off x="4686300" y="3000375"/>
            <a:ext cx="2000250" cy="1628775"/>
          </a:xfrm>
        </p:spPr>
        <p:txBody>
          <a:bodyPr>
            <a:normAutofit/>
          </a:bodyPr>
          <a:lstStyle>
            <a:lvl1pPr marL="257175" indent="-257175" algn="l">
              <a:lnSpc>
                <a:spcPct val="100000"/>
              </a:lnSpc>
              <a:spcBef>
                <a:spcPts val="0"/>
              </a:spcBef>
              <a:buFont typeface="Calibri" panose="020F0502020204030204" pitchFamily="34" charset="0"/>
              <a:buChar char="▪"/>
              <a:defRPr sz="1800" b="0">
                <a:solidFill>
                  <a:schemeClr val="tx2"/>
                </a:solidFill>
              </a:defRPr>
            </a:lvl1pPr>
            <a:lvl2pPr>
              <a:defRPr sz="1500"/>
            </a:lvl2pPr>
            <a:lvl3pPr>
              <a:defRPr sz="1350"/>
            </a:lvl3pPr>
            <a:lvl4pPr>
              <a:defRPr sz="1350"/>
            </a:lvl4pPr>
          </a:lstStyle>
          <a:p>
            <a:pPr lvl="0"/>
            <a:r>
              <a:rPr lang="en-US" dirty="0"/>
              <a:t>Add text</a:t>
            </a:r>
          </a:p>
        </p:txBody>
      </p:sp>
      <p:sp>
        <p:nvSpPr>
          <p:cNvPr id="28" name="Text Placeholder 4"/>
          <p:cNvSpPr>
            <a:spLocks noGrp="1"/>
          </p:cNvSpPr>
          <p:nvPr>
            <p:ph type="body" sz="quarter" idx="23" hasCustomPrompt="1"/>
          </p:nvPr>
        </p:nvSpPr>
        <p:spPr bwMode="black">
          <a:xfrm>
            <a:off x="6896331" y="3008387"/>
            <a:ext cx="2019070" cy="1628775"/>
          </a:xfrm>
        </p:spPr>
        <p:txBody>
          <a:bodyPr>
            <a:normAutofit/>
          </a:bodyPr>
          <a:lstStyle>
            <a:lvl1pPr marL="257175" indent="-257175" algn="l">
              <a:lnSpc>
                <a:spcPct val="100000"/>
              </a:lnSpc>
              <a:spcBef>
                <a:spcPts val="0"/>
              </a:spcBef>
              <a:buFont typeface="Calibri" panose="020F0502020204030204" pitchFamily="34" charset="0"/>
              <a:buChar char="▪"/>
              <a:defRPr sz="1800" b="0">
                <a:solidFill>
                  <a:schemeClr val="tx2"/>
                </a:solidFill>
              </a:defRPr>
            </a:lvl1pPr>
            <a:lvl2pPr>
              <a:defRPr sz="1500"/>
            </a:lvl2pPr>
            <a:lvl3pPr>
              <a:defRPr sz="1350"/>
            </a:lvl3pPr>
            <a:lvl4pPr>
              <a:defRPr sz="1350"/>
            </a:lvl4pPr>
          </a:lstStyle>
          <a:p>
            <a:pPr lvl="0"/>
            <a:r>
              <a:rPr lang="en-US" dirty="0"/>
              <a:t>Add text</a:t>
            </a:r>
          </a:p>
        </p:txBody>
      </p:sp>
      <p:sp>
        <p:nvSpPr>
          <p:cNvPr id="27" name="Content Placeholder 4"/>
          <p:cNvSpPr>
            <a:spLocks noGrp="1"/>
          </p:cNvSpPr>
          <p:nvPr>
            <p:ph idx="14" hasCustomPrompt="1"/>
          </p:nvPr>
        </p:nvSpPr>
        <p:spPr bwMode="gray">
          <a:xfrm>
            <a:off x="228600" y="1207850"/>
            <a:ext cx="2028825"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2460924" y="1207850"/>
            <a:ext cx="1996778"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4686300" y="1207850"/>
            <a:ext cx="2000250"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6886575" y="1207850"/>
            <a:ext cx="2028826"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263" y="4799298"/>
            <a:ext cx="1193064" cy="172597"/>
          </a:xfrm>
          <a:prstGeom prst="rect">
            <a:avLst/>
          </a:prstGeom>
        </p:spPr>
      </p:pic>
    </p:spTree>
    <p:extLst>
      <p:ext uri="{BB962C8B-B14F-4D97-AF65-F5344CB8AC3E}">
        <p14:creationId xmlns:p14="http://schemas.microsoft.com/office/powerpoint/2010/main" val="1606076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96"/>
            <a:ext cx="9144000" cy="1001557"/>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Title 2"/>
          <p:cNvSpPr>
            <a:spLocks noGrp="1"/>
          </p:cNvSpPr>
          <p:nvPr>
            <p:ph type="title" hasCustomPrompt="1"/>
          </p:nvPr>
        </p:nvSpPr>
        <p:spPr bwMode="white">
          <a:xfrm>
            <a:off x="1" y="-1"/>
            <a:ext cx="8909310" cy="912019"/>
          </a:xfrm>
          <a:noFill/>
        </p:spPr>
        <p:txBody>
          <a:bodyPr lIns="0" rIns="0">
            <a:normAutofit/>
          </a:bodyPr>
          <a:lstStyle>
            <a:lvl1pPr algn="r">
              <a:defRPr sz="27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7815729" y="4767263"/>
            <a:ext cx="1097001" cy="273844"/>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228601" y="3000375"/>
            <a:ext cx="1554407" cy="1628775"/>
          </a:xfrm>
        </p:spPr>
        <p:txBody>
          <a:bodyPr>
            <a:normAutofit/>
          </a:bodyPr>
          <a:lstStyle>
            <a:lvl1pPr marL="257175" indent="-257175" algn="l">
              <a:lnSpc>
                <a:spcPct val="100000"/>
              </a:lnSpc>
              <a:spcBef>
                <a:spcPts val="0"/>
              </a:spcBef>
              <a:buFont typeface="Calibri" panose="020F0502020204030204" pitchFamily="34" charset="0"/>
              <a:buChar char="▪"/>
              <a:defRPr sz="1800" b="0">
                <a:solidFill>
                  <a:schemeClr val="tx2"/>
                </a:solidFill>
              </a:defRPr>
            </a:lvl1pPr>
            <a:lvl2pPr marL="274320" indent="0">
              <a:buNone/>
              <a:defRPr sz="1500"/>
            </a:lvl2pPr>
            <a:lvl3pPr>
              <a:defRPr sz="1350"/>
            </a:lvl3pPr>
            <a:lvl4pPr>
              <a:defRPr sz="1350"/>
            </a:lvl4pPr>
          </a:lstStyle>
          <a:p>
            <a:pPr lvl="0"/>
            <a:r>
              <a:rPr lang="en-US" dirty="0"/>
              <a:t>Add text</a:t>
            </a:r>
          </a:p>
        </p:txBody>
      </p:sp>
      <p:sp>
        <p:nvSpPr>
          <p:cNvPr id="30" name="Text Placeholder 4"/>
          <p:cNvSpPr>
            <a:spLocks noGrp="1"/>
          </p:cNvSpPr>
          <p:nvPr>
            <p:ph type="body" sz="quarter" idx="37" hasCustomPrompt="1"/>
          </p:nvPr>
        </p:nvSpPr>
        <p:spPr bwMode="black">
          <a:xfrm>
            <a:off x="2007682" y="3000375"/>
            <a:ext cx="1554407" cy="1628775"/>
          </a:xfrm>
        </p:spPr>
        <p:txBody>
          <a:bodyPr>
            <a:normAutofit/>
          </a:bodyPr>
          <a:lstStyle>
            <a:lvl1pPr marL="257175" indent="-257175" algn="l">
              <a:lnSpc>
                <a:spcPct val="100000"/>
              </a:lnSpc>
              <a:spcBef>
                <a:spcPts val="0"/>
              </a:spcBef>
              <a:buFont typeface="Calibri" panose="020F0502020204030204" pitchFamily="34" charset="0"/>
              <a:buChar char="▪"/>
              <a:defRPr sz="1800" b="0">
                <a:solidFill>
                  <a:schemeClr val="tx2"/>
                </a:solidFill>
              </a:defRPr>
            </a:lvl1pPr>
            <a:lvl2pPr>
              <a:defRPr sz="1500"/>
            </a:lvl2pPr>
            <a:lvl3pPr>
              <a:defRPr sz="1350"/>
            </a:lvl3pPr>
            <a:lvl4pPr>
              <a:defRPr sz="1350"/>
            </a:lvl4pPr>
          </a:lstStyle>
          <a:p>
            <a:pPr lvl="0"/>
            <a:r>
              <a:rPr lang="en-US" dirty="0"/>
              <a:t>Add text</a:t>
            </a:r>
          </a:p>
        </p:txBody>
      </p:sp>
      <p:sp>
        <p:nvSpPr>
          <p:cNvPr id="31" name="Text Placeholder 4"/>
          <p:cNvSpPr>
            <a:spLocks noGrp="1"/>
          </p:cNvSpPr>
          <p:nvPr>
            <p:ph type="body" sz="quarter" idx="38" hasCustomPrompt="1"/>
          </p:nvPr>
        </p:nvSpPr>
        <p:spPr bwMode="black">
          <a:xfrm>
            <a:off x="3793654" y="3008388"/>
            <a:ext cx="1554407" cy="1628775"/>
          </a:xfrm>
        </p:spPr>
        <p:txBody>
          <a:bodyPr>
            <a:normAutofit/>
          </a:bodyPr>
          <a:lstStyle>
            <a:lvl1pPr marL="257175" indent="-257175" algn="l">
              <a:lnSpc>
                <a:spcPct val="100000"/>
              </a:lnSpc>
              <a:spcBef>
                <a:spcPts val="0"/>
              </a:spcBef>
              <a:buFont typeface="Calibri" panose="020F0502020204030204" pitchFamily="34" charset="0"/>
              <a:buChar char="▪"/>
              <a:defRPr sz="1800" b="0">
                <a:solidFill>
                  <a:schemeClr val="tx2"/>
                </a:solidFill>
              </a:defRPr>
            </a:lvl1pPr>
            <a:lvl2pPr>
              <a:defRPr sz="1500"/>
            </a:lvl2pPr>
            <a:lvl3pPr>
              <a:defRPr sz="1350"/>
            </a:lvl3pPr>
            <a:lvl4pPr>
              <a:defRPr sz="1350"/>
            </a:lvl4pPr>
          </a:lstStyle>
          <a:p>
            <a:pPr lvl="0"/>
            <a:r>
              <a:rPr lang="en-US" dirty="0"/>
              <a:t>Add text</a:t>
            </a:r>
          </a:p>
        </p:txBody>
      </p:sp>
      <p:sp>
        <p:nvSpPr>
          <p:cNvPr id="32" name="Text Placeholder 4"/>
          <p:cNvSpPr>
            <a:spLocks noGrp="1"/>
          </p:cNvSpPr>
          <p:nvPr>
            <p:ph type="body" sz="quarter" idx="39" hasCustomPrompt="1"/>
          </p:nvPr>
        </p:nvSpPr>
        <p:spPr bwMode="black">
          <a:xfrm>
            <a:off x="5575824" y="3008388"/>
            <a:ext cx="1566584" cy="1628775"/>
          </a:xfrm>
        </p:spPr>
        <p:txBody>
          <a:bodyPr>
            <a:normAutofit/>
          </a:bodyPr>
          <a:lstStyle>
            <a:lvl1pPr marL="257175" indent="-257175" algn="l">
              <a:lnSpc>
                <a:spcPct val="100000"/>
              </a:lnSpc>
              <a:spcBef>
                <a:spcPts val="0"/>
              </a:spcBef>
              <a:buFont typeface="Calibri" panose="020F0502020204030204" pitchFamily="34" charset="0"/>
              <a:buChar char="▪"/>
              <a:defRPr sz="1800" b="0">
                <a:solidFill>
                  <a:schemeClr val="tx2"/>
                </a:solidFill>
              </a:defRPr>
            </a:lvl1pPr>
            <a:lvl2pPr>
              <a:defRPr sz="1500"/>
            </a:lvl2pPr>
            <a:lvl3pPr>
              <a:defRPr sz="1350"/>
            </a:lvl3pPr>
            <a:lvl4pPr>
              <a:defRPr sz="1350"/>
            </a:lvl4pPr>
          </a:lstStyle>
          <a:p>
            <a:pPr lvl="0"/>
            <a:r>
              <a:rPr lang="en-US" dirty="0"/>
              <a:t>Add text</a:t>
            </a:r>
          </a:p>
        </p:txBody>
      </p:sp>
      <p:sp>
        <p:nvSpPr>
          <p:cNvPr id="33" name="Text Placeholder 4"/>
          <p:cNvSpPr>
            <a:spLocks noGrp="1"/>
          </p:cNvSpPr>
          <p:nvPr>
            <p:ph type="body" sz="quarter" idx="40" hasCustomPrompt="1"/>
          </p:nvPr>
        </p:nvSpPr>
        <p:spPr bwMode="black">
          <a:xfrm>
            <a:off x="7354904" y="3008384"/>
            <a:ext cx="1554407" cy="1628775"/>
          </a:xfrm>
        </p:spPr>
        <p:txBody>
          <a:bodyPr>
            <a:normAutofit/>
          </a:bodyPr>
          <a:lstStyle>
            <a:lvl1pPr marL="257175" indent="-257175" algn="l">
              <a:lnSpc>
                <a:spcPct val="100000"/>
              </a:lnSpc>
              <a:spcBef>
                <a:spcPts val="0"/>
              </a:spcBef>
              <a:buFont typeface="Calibri" panose="020F0502020204030204" pitchFamily="34" charset="0"/>
              <a:buChar char="▪"/>
              <a:defRPr sz="1800" b="0">
                <a:solidFill>
                  <a:schemeClr val="tx2"/>
                </a:solidFill>
              </a:defRPr>
            </a:lvl1pPr>
            <a:lvl2pPr>
              <a:defRPr sz="1500"/>
            </a:lvl2pPr>
            <a:lvl3pPr>
              <a:defRPr sz="1350"/>
            </a:lvl3pPr>
            <a:lvl4pPr>
              <a:defRPr sz="1350"/>
            </a:lvl4pPr>
          </a:lstStyle>
          <a:p>
            <a:pPr lvl="0"/>
            <a:r>
              <a:rPr lang="en-US" dirty="0"/>
              <a:t>Add text</a:t>
            </a:r>
          </a:p>
        </p:txBody>
      </p:sp>
      <p:sp>
        <p:nvSpPr>
          <p:cNvPr id="21" name="Content Placeholder 4"/>
          <p:cNvSpPr>
            <a:spLocks noGrp="1"/>
          </p:cNvSpPr>
          <p:nvPr>
            <p:ph idx="14" hasCustomPrompt="1"/>
          </p:nvPr>
        </p:nvSpPr>
        <p:spPr bwMode="gray">
          <a:xfrm>
            <a:off x="236408" y="1200150"/>
            <a:ext cx="1554407"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011483" y="1202304"/>
            <a:ext cx="1554407"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3794364" y="1202304"/>
            <a:ext cx="1554407"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5586907" y="1200150"/>
            <a:ext cx="1554407"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7354903" y="1200150"/>
            <a:ext cx="1554407" cy="1628775"/>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350" baseline="0"/>
            </a:lvl1pPr>
            <a:lvl2pPr marL="3429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263" y="4799298"/>
            <a:ext cx="1193064" cy="172597"/>
          </a:xfrm>
          <a:prstGeom prst="rect">
            <a:avLst/>
          </a:prstGeom>
        </p:spPr>
      </p:pic>
    </p:spTree>
    <p:extLst>
      <p:ext uri="{BB962C8B-B14F-4D97-AF65-F5344CB8AC3E}">
        <p14:creationId xmlns:p14="http://schemas.microsoft.com/office/powerpoint/2010/main" val="3380978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228600" y="3232015"/>
            <a:ext cx="8686799" cy="1145432"/>
          </a:xfrm>
        </p:spPr>
        <p:txBody>
          <a:bodyPr anchor="ctr">
            <a:normAutofit/>
          </a:bodyPr>
          <a:lstStyle>
            <a:lvl1pPr marL="0" indent="0" algn="ctr">
              <a:lnSpc>
                <a:spcPct val="100000"/>
              </a:lnSpc>
              <a:spcBef>
                <a:spcPts val="0"/>
              </a:spcBef>
              <a:buNone/>
              <a:defRPr sz="1800" baseline="0">
                <a:solidFill>
                  <a:schemeClr val="tx2"/>
                </a:solidFill>
              </a:defRPr>
            </a:lvl1pPr>
          </a:lstStyle>
          <a:p>
            <a:pPr lvl="0"/>
            <a:r>
              <a:rPr lang="en-US" dirty="0"/>
              <a:t>Add contact information</a:t>
            </a:r>
          </a:p>
        </p:txBody>
      </p:sp>
      <p:sp>
        <p:nvSpPr>
          <p:cNvPr id="6" name="Rectangle 6"/>
          <p:cNvSpPr/>
          <p:nvPr userDrawn="1"/>
        </p:nvSpPr>
        <p:spPr bwMode="white">
          <a:xfrm>
            <a:off x="0" y="0"/>
            <a:ext cx="9144000" cy="123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13" y="-142465"/>
            <a:ext cx="9159913" cy="1177852"/>
          </a:xfrm>
          <a:prstGeom prst="rect">
            <a:avLst/>
          </a:prstGeom>
        </p:spPr>
      </p:pic>
      <p:sp>
        <p:nvSpPr>
          <p:cNvPr id="14" name="Footer"/>
          <p:cNvSpPr txBox="1">
            <a:spLocks/>
          </p:cNvSpPr>
          <p:nvPr userDrawn="1"/>
        </p:nvSpPr>
        <p:spPr>
          <a:xfrm>
            <a:off x="1520306" y="4775836"/>
            <a:ext cx="6185864" cy="273844"/>
          </a:xfrm>
          <a:prstGeom prst="rect">
            <a:avLst/>
          </a:prstGeom>
        </p:spPr>
        <p:txBody>
          <a:bodyPr vert="horz" lIns="68580" tIns="34290" rIns="68580" bIns="3429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t>WWW.</a:t>
            </a:r>
            <a:r>
              <a:rPr lang="en-US" sz="750" baseline="0" dirty="0"/>
              <a:t>HEALTH.MN.GOV</a:t>
            </a:r>
            <a:endParaRPr lang="en-US" sz="750" dirty="0"/>
          </a:p>
        </p:txBody>
      </p:sp>
      <p:sp>
        <p:nvSpPr>
          <p:cNvPr id="15" name="Title 2"/>
          <p:cNvSpPr>
            <a:spLocks noGrp="1"/>
          </p:cNvSpPr>
          <p:nvPr>
            <p:ph type="title" hasCustomPrompt="1"/>
          </p:nvPr>
        </p:nvSpPr>
        <p:spPr bwMode="black">
          <a:xfrm>
            <a:off x="228600" y="2319996"/>
            <a:ext cx="8686800" cy="912019"/>
          </a:xfrm>
          <a:noFill/>
        </p:spPr>
        <p:txBody>
          <a:bodyPr lIns="0" rIns="0">
            <a:normAutofit/>
          </a:bodyPr>
          <a:lstStyle>
            <a:lvl1pPr algn="ctr">
              <a:defRPr sz="3300">
                <a:solidFill>
                  <a:schemeClr val="tx1"/>
                </a:solidFill>
              </a:defRPr>
            </a:lvl1pPr>
          </a:lstStyle>
          <a:p>
            <a:r>
              <a:rPr lang="en-US" dirty="0"/>
              <a:t>Add thank you text.</a:t>
            </a:r>
          </a:p>
        </p:txBody>
      </p:sp>
      <p:pic>
        <p:nvPicPr>
          <p:cNvPr id="7" name="MD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263" y="4799298"/>
            <a:ext cx="1193064" cy="172597"/>
          </a:xfrm>
          <a:prstGeom prst="rect">
            <a:avLst/>
          </a:prstGeom>
        </p:spPr>
      </p:pic>
    </p:spTree>
    <p:extLst>
      <p:ext uri="{BB962C8B-B14F-4D97-AF65-F5344CB8AC3E}">
        <p14:creationId xmlns:p14="http://schemas.microsoft.com/office/powerpoint/2010/main" val="2832806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2573" y="-6665"/>
            <a:ext cx="9146573" cy="1008126"/>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000945" y="-1"/>
            <a:ext cx="7914455" cy="912019"/>
          </a:xfrm>
          <a:noFill/>
        </p:spPr>
        <p:txBody>
          <a:bodyPr lIns="0" rIns="0">
            <a:normAutofit/>
          </a:bodyPr>
          <a:lstStyle>
            <a:lvl1pPr marL="342900" algn="r">
              <a:spcBef>
                <a:spcPts val="0"/>
              </a:spcBef>
              <a:spcAft>
                <a:spcPts val="0"/>
              </a:spcAft>
              <a:defRPr sz="27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147156" y="1195969"/>
            <a:ext cx="7768244" cy="3436754"/>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7819070" y="4743450"/>
            <a:ext cx="1097001" cy="273844"/>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263" y="4799298"/>
            <a:ext cx="1193064" cy="172597"/>
          </a:xfrm>
          <a:prstGeom prst="rect">
            <a:avLst/>
          </a:prstGeom>
        </p:spPr>
      </p:pic>
    </p:spTree>
    <p:extLst>
      <p:ext uri="{BB962C8B-B14F-4D97-AF65-F5344CB8AC3E}">
        <p14:creationId xmlns:p14="http://schemas.microsoft.com/office/powerpoint/2010/main" val="740664478"/>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10658" y="966373"/>
            <a:ext cx="3684774" cy="347584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userDrawn="1">
            <p:ph type="title"/>
          </p:nvPr>
        </p:nvSpPr>
        <p:spPr>
          <a:xfrm>
            <a:off x="522516"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5"/>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3440" y="4280110"/>
            <a:ext cx="1254584" cy="719251"/>
          </a:xfrm>
          <a:prstGeom prst="rect">
            <a:avLst/>
          </a:prstGeom>
        </p:spPr>
      </p:pic>
      <p:grpSp>
        <p:nvGrpSpPr>
          <p:cNvPr id="10" name="Group 9">
            <a:extLst>
              <a:ext uri="{FF2B5EF4-FFF2-40B4-BE49-F238E27FC236}">
                <a16:creationId xmlns:a16="http://schemas.microsoft.com/office/drawing/2014/main" id="{2900023D-2373-43F5-A4AA-FD7F91255A55}"/>
              </a:ext>
            </a:extLst>
          </p:cNvPr>
          <p:cNvGrpSpPr/>
          <p:nvPr userDrawn="1"/>
        </p:nvGrpSpPr>
        <p:grpSpPr>
          <a:xfrm>
            <a:off x="1" y="2"/>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15" name="TextBox 14">
            <a:extLst>
              <a:ext uri="{FF2B5EF4-FFF2-40B4-BE49-F238E27FC236}">
                <a16:creationId xmlns:a16="http://schemas.microsoft.com/office/drawing/2014/main" id="{9EA0238C-23EC-47A0-ABAA-400AE503943B}"/>
              </a:ext>
            </a:extLst>
          </p:cNvPr>
          <p:cNvSpPr txBox="1"/>
          <p:nvPr userDrawn="1"/>
        </p:nvSpPr>
        <p:spPr>
          <a:xfrm>
            <a:off x="4962090" y="4510542"/>
            <a:ext cx="4181912" cy="400110"/>
          </a:xfrm>
          <a:prstGeom prst="rect">
            <a:avLst/>
          </a:prstGeom>
          <a:solidFill>
            <a:srgbClr val="FBAB18"/>
          </a:solidFill>
        </p:spPr>
        <p:txBody>
          <a:bodyPr wrap="square" rtlCol="0">
            <a:spAutoFit/>
          </a:bodyPr>
          <a:lstStyle/>
          <a:p>
            <a:pPr marL="285743" marR="0" lvl="0" indent="0" algn="l" defTabSz="914378" rtl="0" eaLnBrk="0" fontAlgn="base" latinLnBrk="0" hangingPunct="0">
              <a:lnSpc>
                <a:spcPct val="100000"/>
              </a:lnSpc>
              <a:spcBef>
                <a:spcPct val="0"/>
              </a:spcBef>
              <a:spcAft>
                <a:spcPct val="0"/>
              </a:spcAft>
              <a:buClrTx/>
              <a:buSzTx/>
              <a:buFontTx/>
              <a:buNone/>
              <a:tabLst/>
              <a:defRPr/>
            </a:pPr>
            <a:r>
              <a:rPr lang="en-US" sz="2000" b="1">
                <a:solidFill>
                  <a:srgbClr val="2D2D2D"/>
                </a:solidFill>
                <a:latin typeface="Calibri" panose="020F0502020204030204" pitchFamily="34" charset="0"/>
                <a:cs typeface="Calibri" panose="020F0502020204030204" pitchFamily="34" charset="0"/>
              </a:rPr>
              <a:t>cdc.gov/coronavirus</a:t>
            </a:r>
          </a:p>
        </p:txBody>
      </p:sp>
    </p:spTree>
    <p:extLst>
      <p:ext uri="{BB962C8B-B14F-4D97-AF65-F5344CB8AC3E}">
        <p14:creationId xmlns:p14="http://schemas.microsoft.com/office/powerpoint/2010/main" val="109058444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141424"/>
            <a:ext cx="9144000" cy="899417"/>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4040840"/>
            <a:ext cx="9144000" cy="1102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101851" y="4233663"/>
            <a:ext cx="4940300" cy="677297"/>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05177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141424"/>
            <a:ext cx="9144000" cy="899417"/>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4040840"/>
            <a:ext cx="9144000" cy="110266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101851" y="4233663"/>
            <a:ext cx="4940300" cy="677297"/>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9283" y="1332160"/>
            <a:ext cx="4085435" cy="584217"/>
          </a:xfrm>
          <a:prstGeom prst="rect">
            <a:avLst/>
          </a:prstGeom>
        </p:spPr>
      </p:pic>
    </p:spTree>
    <p:extLst>
      <p:ext uri="{BB962C8B-B14F-4D97-AF65-F5344CB8AC3E}">
        <p14:creationId xmlns:p14="http://schemas.microsoft.com/office/powerpoint/2010/main" val="3334206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608378"/>
            <a:ext cx="9144000" cy="971387"/>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3579765"/>
            <a:ext cx="9144000" cy="156373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101851" y="3780903"/>
            <a:ext cx="4940300" cy="822846"/>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915" y="4473307"/>
            <a:ext cx="2226627" cy="318089"/>
          </a:xfrm>
          <a:prstGeom prst="rect">
            <a:avLst/>
          </a:prstGeom>
        </p:spPr>
      </p:pic>
      <p:sp>
        <p:nvSpPr>
          <p:cNvPr id="9" name="Footer Placeholder 4"/>
          <p:cNvSpPr>
            <a:spLocks noGrp="1"/>
          </p:cNvSpPr>
          <p:nvPr>
            <p:ph type="ftr" sz="quarter" idx="3"/>
          </p:nvPr>
        </p:nvSpPr>
        <p:spPr>
          <a:xfrm>
            <a:off x="4690171" y="4603749"/>
            <a:ext cx="4190735" cy="273844"/>
          </a:xfrm>
          <a:prstGeom prst="rect">
            <a:avLst/>
          </a:prstGeom>
        </p:spPr>
        <p:txBody>
          <a:bodyPr anchor="b"/>
          <a:lstStyle>
            <a:lvl1pPr algn="r">
              <a:defRPr sz="900">
                <a:solidFill>
                  <a:schemeClr val="tx2"/>
                </a:solidFill>
              </a:defRPr>
            </a:lvl1pPr>
          </a:lstStyle>
          <a:p>
            <a:endParaRPr lang="en-US" dirty="0"/>
          </a:p>
        </p:txBody>
      </p:sp>
      <p:sp>
        <p:nvSpPr>
          <p:cNvPr id="6" name="Picture Placeholder 5"/>
          <p:cNvSpPr>
            <a:spLocks noGrp="1"/>
          </p:cNvSpPr>
          <p:nvPr>
            <p:ph type="pic" sz="quarter" idx="17"/>
          </p:nvPr>
        </p:nvSpPr>
        <p:spPr>
          <a:xfrm>
            <a:off x="0" y="0"/>
            <a:ext cx="9144000" cy="2535549"/>
          </a:xfrm>
        </p:spPr>
        <p:txBody>
          <a:bodyPr/>
          <a:lstStyle/>
          <a:p>
            <a:r>
              <a:rPr lang="en-US"/>
              <a:t>Click icon to add picture</a:t>
            </a:r>
            <a:endParaRPr lang="en-US" dirty="0"/>
          </a:p>
        </p:txBody>
      </p:sp>
    </p:spTree>
    <p:extLst>
      <p:ext uri="{BB962C8B-B14F-4D97-AF65-F5344CB8AC3E}">
        <p14:creationId xmlns:p14="http://schemas.microsoft.com/office/powerpoint/2010/main" val="368820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213D"/>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14"/>
          <a:stretch/>
        </p:blipFill>
        <p:spPr>
          <a:xfrm>
            <a:off x="0" y="5013701"/>
            <a:ext cx="9144000" cy="137547"/>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a:xfrm>
            <a:off x="628650" y="1001317"/>
            <a:ext cx="7886700" cy="3631406"/>
          </a:xfrm>
        </p:spPr>
        <p:txBody>
          <a:bodyPr/>
          <a:lstStyle/>
          <a:p>
            <a:r>
              <a:rPr lang="en-US"/>
              <a:t>Click icon to add table</a:t>
            </a:r>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97358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141424"/>
            <a:ext cx="9144000" cy="899417"/>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a:xfrm>
            <a:off x="0" y="4040840"/>
            <a:ext cx="9144000" cy="110266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101851" y="4233663"/>
            <a:ext cx="4940300" cy="330728"/>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341835"/>
            <a:ext cx="9144000" cy="1724025"/>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06" y="239176"/>
            <a:ext cx="2226627" cy="318089"/>
          </a:xfrm>
          <a:prstGeom prst="rect">
            <a:avLst/>
          </a:prstGeom>
        </p:spPr>
      </p:pic>
    </p:spTree>
    <p:extLst>
      <p:ext uri="{BB962C8B-B14F-4D97-AF65-F5344CB8AC3E}">
        <p14:creationId xmlns:p14="http://schemas.microsoft.com/office/powerpoint/2010/main" val="3702712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0"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66340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195969"/>
            <a:ext cx="3886200" cy="3436754"/>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195969"/>
            <a:ext cx="3886200" cy="3436754"/>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Tree>
    <p:extLst>
      <p:ext uri="{BB962C8B-B14F-4D97-AF65-F5344CB8AC3E}">
        <p14:creationId xmlns:p14="http://schemas.microsoft.com/office/powerpoint/2010/main" val="2168501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001461"/>
            <a:ext cx="7886700" cy="363126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17526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195969"/>
            <a:ext cx="3886200" cy="3436754"/>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195969"/>
            <a:ext cx="3886200" cy="3436754"/>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49336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914398"/>
            <a:ext cx="9144000" cy="4229102"/>
          </a:xfrm>
        </p:spPr>
        <p:txBody>
          <a:bodyPr/>
          <a:lstStyle/>
          <a:p>
            <a:r>
              <a:rPr lang="en-US" dirty="0"/>
              <a:t>Click Icon to add picture</a:t>
            </a:r>
          </a:p>
        </p:txBody>
      </p:sp>
      <p:sp>
        <p:nvSpPr>
          <p:cNvPr id="10" name="Content Placeholder 2"/>
          <p:cNvSpPr>
            <a:spLocks noGrp="1"/>
          </p:cNvSpPr>
          <p:nvPr>
            <p:ph idx="1"/>
          </p:nvPr>
        </p:nvSpPr>
        <p:spPr>
          <a:xfrm>
            <a:off x="0" y="1956931"/>
            <a:ext cx="4262718" cy="2144036"/>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3"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32003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4300"/>
            <a:ext cx="7886700" cy="6858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914398"/>
            <a:ext cx="9144000" cy="42291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1956931"/>
            <a:ext cx="4262718" cy="2144036"/>
          </a:xfrm>
          <a:solidFill>
            <a:schemeClr val="tx1">
              <a:alpha val="88000"/>
            </a:scheme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2"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79574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14300"/>
            <a:ext cx="7886700" cy="6858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024759"/>
            <a:ext cx="7886700" cy="359129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628650" y="4767263"/>
            <a:ext cx="1018943" cy="273844"/>
          </a:xfrm>
        </p:spPr>
        <p:txBody>
          <a:bodyPr/>
          <a:lstStyle/>
          <a:p>
            <a:endParaRPr lang="en-US" dirty="0"/>
          </a:p>
        </p:txBody>
      </p:sp>
      <p:sp>
        <p:nvSpPr>
          <p:cNvPr id="7"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9" name="Slide Number Placeholder 6"/>
          <p:cNvSpPr>
            <a:spLocks noGrp="1"/>
          </p:cNvSpPr>
          <p:nvPr>
            <p:ph type="sldNum" sz="quarter" idx="12"/>
          </p:nvPr>
        </p:nvSpPr>
        <p:spPr>
          <a:xfrm>
            <a:off x="7418349" y="4767263"/>
            <a:ext cx="1097001" cy="273844"/>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01857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14300"/>
            <a:ext cx="7886700" cy="6858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024759"/>
            <a:ext cx="7886700" cy="3591295"/>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628650" y="4767263"/>
            <a:ext cx="1018943" cy="273844"/>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4111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14300"/>
            <a:ext cx="7886700" cy="6858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024759"/>
            <a:ext cx="7886700" cy="3591295"/>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628650" y="4767263"/>
            <a:ext cx="1018943" cy="273844"/>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4833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14300"/>
            <a:ext cx="7886700" cy="6858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024759"/>
            <a:ext cx="7886700" cy="359129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628650" y="4767263"/>
            <a:ext cx="1018943" cy="273844"/>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11"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10" name="Slide Number Placeholder 5"/>
          <p:cNvSpPr>
            <a:spLocks noGrp="1"/>
          </p:cNvSpPr>
          <p:nvPr>
            <p:ph type="sldNum" sz="quarter" idx="4"/>
          </p:nvPr>
        </p:nvSpPr>
        <p:spPr>
          <a:xfrm>
            <a:off x="7418349" y="4767263"/>
            <a:ext cx="1097001" cy="273844"/>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66569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14300"/>
            <a:ext cx="7886700" cy="6858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628650" y="1024759"/>
            <a:ext cx="4676215" cy="3591295"/>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5740174" y="1023619"/>
            <a:ext cx="3403826" cy="3403826"/>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628650" y="4767263"/>
            <a:ext cx="1018943" cy="273844"/>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629895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14300"/>
            <a:ext cx="7886700" cy="6858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628650" y="1024759"/>
            <a:ext cx="4676215" cy="3591295"/>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5740174" y="1023619"/>
            <a:ext cx="3403826" cy="3403826"/>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628650" y="4767263"/>
            <a:ext cx="1018943" cy="273844"/>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4968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14300"/>
            <a:ext cx="7886700" cy="6858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628650" y="1024759"/>
            <a:ext cx="4676215" cy="3591295"/>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5740174" y="1023619"/>
            <a:ext cx="3403826" cy="3403826"/>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628650" y="4767263"/>
            <a:ext cx="1018943" cy="273844"/>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11"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10" name="Slide Number Placeholder 5"/>
          <p:cNvSpPr>
            <a:spLocks noGrp="1"/>
          </p:cNvSpPr>
          <p:nvPr>
            <p:ph type="sldNum" sz="quarter" idx="4"/>
          </p:nvPr>
        </p:nvSpPr>
        <p:spPr>
          <a:xfrm>
            <a:off x="7418349" y="4767263"/>
            <a:ext cx="1097001" cy="273844"/>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60073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912018"/>
            <a:ext cx="9144000" cy="37409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604749" y="1486424"/>
            <a:ext cx="1571132" cy="157113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3258860"/>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2734632" y="1475680"/>
            <a:ext cx="1571132" cy="157113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3258860"/>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4864515" y="1475680"/>
            <a:ext cx="1571132" cy="157113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3258860"/>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6994398" y="1475680"/>
            <a:ext cx="1571132" cy="157113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3255871"/>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94578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9144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912018"/>
            <a:ext cx="9144000" cy="37409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1179610" y="1473294"/>
            <a:ext cx="1749143" cy="1749143"/>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101919" y="3423741"/>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18406" y="1473294"/>
            <a:ext cx="1738398" cy="1738398"/>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534177" y="3423741"/>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050663" y="1473294"/>
            <a:ext cx="1738398" cy="1738398"/>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5966434" y="3423741"/>
            <a:ext cx="1906858" cy="542925"/>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58243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9144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604749" y="1486424"/>
            <a:ext cx="1571132" cy="157113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3258860"/>
            <a:ext cx="1906858" cy="121789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2734632" y="1475680"/>
            <a:ext cx="1571132" cy="157113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3258860"/>
            <a:ext cx="1906858" cy="1217889"/>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4864515" y="1475680"/>
            <a:ext cx="1571132" cy="157113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3258860"/>
            <a:ext cx="1906858" cy="1217889"/>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6994398" y="1475680"/>
            <a:ext cx="1571132" cy="157113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3255871"/>
            <a:ext cx="1906858" cy="1220879"/>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712810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912018"/>
            <a:ext cx="9144000" cy="37409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604749" y="1256079"/>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1256079"/>
            <a:ext cx="2149746" cy="1394107"/>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Edit Master text styles</a:t>
            </a:r>
          </a:p>
        </p:txBody>
      </p:sp>
      <p:sp>
        <p:nvSpPr>
          <p:cNvPr id="23" name="Picture Placeholder 2"/>
          <p:cNvSpPr>
            <a:spLocks noGrp="1"/>
          </p:cNvSpPr>
          <p:nvPr>
            <p:ph type="pic" sz="quarter" idx="14" hasCustomPrompt="1"/>
          </p:nvPr>
        </p:nvSpPr>
        <p:spPr>
          <a:xfrm>
            <a:off x="604749" y="2954521"/>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157413" y="2954521"/>
            <a:ext cx="2149746" cy="1394107"/>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Edit Master text styles</a:t>
            </a:r>
          </a:p>
        </p:txBody>
      </p:sp>
      <p:sp>
        <p:nvSpPr>
          <p:cNvPr id="25" name="Picture Placeholder 2"/>
          <p:cNvSpPr>
            <a:spLocks noGrp="1"/>
          </p:cNvSpPr>
          <p:nvPr>
            <p:ph type="pic" sz="quarter" idx="17" hasCustomPrompt="1"/>
          </p:nvPr>
        </p:nvSpPr>
        <p:spPr>
          <a:xfrm>
            <a:off x="4649854" y="1256079"/>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1256079"/>
            <a:ext cx="2149746" cy="1394107"/>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Edit Master text styles</a:t>
            </a:r>
          </a:p>
        </p:txBody>
      </p:sp>
      <p:sp>
        <p:nvSpPr>
          <p:cNvPr id="27" name="Picture Placeholder 2"/>
          <p:cNvSpPr>
            <a:spLocks noGrp="1"/>
          </p:cNvSpPr>
          <p:nvPr>
            <p:ph type="pic" sz="quarter" idx="19" hasCustomPrompt="1"/>
          </p:nvPr>
        </p:nvSpPr>
        <p:spPr>
          <a:xfrm>
            <a:off x="4649854" y="2954521"/>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6202517" y="2954520"/>
            <a:ext cx="2149746" cy="1394107"/>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88227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49" y="1256079"/>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1256079"/>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Edit Master text styles</a:t>
            </a:r>
          </a:p>
        </p:txBody>
      </p:sp>
      <p:sp>
        <p:nvSpPr>
          <p:cNvPr id="13" name="Picture Placeholder 2"/>
          <p:cNvSpPr>
            <a:spLocks noGrp="1"/>
          </p:cNvSpPr>
          <p:nvPr>
            <p:ph type="pic" sz="quarter" idx="14" hasCustomPrompt="1"/>
          </p:nvPr>
        </p:nvSpPr>
        <p:spPr>
          <a:xfrm>
            <a:off x="604749" y="2954521"/>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157413" y="2954521"/>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Edit Master text styles</a:t>
            </a:r>
          </a:p>
        </p:txBody>
      </p:sp>
      <p:sp>
        <p:nvSpPr>
          <p:cNvPr id="16" name="Picture Placeholder 2"/>
          <p:cNvSpPr>
            <a:spLocks noGrp="1"/>
          </p:cNvSpPr>
          <p:nvPr>
            <p:ph type="pic" sz="quarter" idx="17" hasCustomPrompt="1"/>
          </p:nvPr>
        </p:nvSpPr>
        <p:spPr>
          <a:xfrm>
            <a:off x="4649854" y="1256079"/>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1256079"/>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Edit Master text styles</a:t>
            </a:r>
          </a:p>
        </p:txBody>
      </p:sp>
      <p:sp>
        <p:nvSpPr>
          <p:cNvPr id="18" name="Picture Placeholder 2"/>
          <p:cNvSpPr>
            <a:spLocks noGrp="1"/>
          </p:cNvSpPr>
          <p:nvPr>
            <p:ph type="pic" sz="quarter" idx="19" hasCustomPrompt="1"/>
          </p:nvPr>
        </p:nvSpPr>
        <p:spPr>
          <a:xfrm>
            <a:off x="4649854" y="2954521"/>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6202517" y="2954520"/>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3448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tx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97185786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912018"/>
            <a:ext cx="9144000" cy="37409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604749" y="1928797"/>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1928798"/>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Edit Master text styles</a:t>
            </a:r>
          </a:p>
        </p:txBody>
      </p:sp>
      <p:sp>
        <p:nvSpPr>
          <p:cNvPr id="25" name="Picture Placeholder 2"/>
          <p:cNvSpPr>
            <a:spLocks noGrp="1"/>
          </p:cNvSpPr>
          <p:nvPr>
            <p:ph type="pic" sz="quarter" idx="17" hasCustomPrompt="1"/>
          </p:nvPr>
        </p:nvSpPr>
        <p:spPr>
          <a:xfrm>
            <a:off x="4649854" y="1928797"/>
            <a:ext cx="1394107" cy="1394107"/>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1928798"/>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888156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49" y="2100246"/>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2100247"/>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Edit Master text styles</a:t>
            </a:r>
          </a:p>
        </p:txBody>
      </p:sp>
      <p:sp>
        <p:nvSpPr>
          <p:cNvPr id="16" name="Picture Placeholder 2"/>
          <p:cNvSpPr>
            <a:spLocks noGrp="1"/>
          </p:cNvSpPr>
          <p:nvPr>
            <p:ph type="pic" sz="quarter" idx="17" hasCustomPrompt="1"/>
          </p:nvPr>
        </p:nvSpPr>
        <p:spPr>
          <a:xfrm>
            <a:off x="4649854" y="2100246"/>
            <a:ext cx="1394107" cy="1394107"/>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2100247"/>
            <a:ext cx="2149746" cy="1394107"/>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663097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1"/>
            <a:ext cx="9144000" cy="5143499"/>
          </a:xfrm>
        </p:spPr>
        <p:txBody>
          <a:bodyPr/>
          <a:lstStyle/>
          <a:p>
            <a:r>
              <a:rPr lang="en-US"/>
              <a:t>Click icon to add picture</a:t>
            </a:r>
          </a:p>
        </p:txBody>
      </p:sp>
      <p:sp>
        <p:nvSpPr>
          <p:cNvPr id="9" name="Title 1"/>
          <p:cNvSpPr>
            <a:spLocks noGrp="1"/>
          </p:cNvSpPr>
          <p:nvPr>
            <p:ph type="title" hasCustomPrompt="1"/>
          </p:nvPr>
        </p:nvSpPr>
        <p:spPr>
          <a:xfrm>
            <a:off x="1" y="4229101"/>
            <a:ext cx="9144000" cy="9144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628650" y="4767263"/>
            <a:ext cx="1018943" cy="273844"/>
          </a:xfrm>
        </p:spPr>
        <p:txBody>
          <a:bodyPr/>
          <a:lstStyle/>
          <a:p>
            <a:endParaRPr lang="en-US" dirty="0"/>
          </a:p>
        </p:txBody>
      </p:sp>
      <p:sp>
        <p:nvSpPr>
          <p:cNvPr id="8"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5"/>
          <p:cNvSpPr>
            <a:spLocks noGrp="1"/>
          </p:cNvSpPr>
          <p:nvPr>
            <p:ph type="sldNum" sz="quarter" idx="12"/>
          </p:nvPr>
        </p:nvSpPr>
        <p:spPr>
          <a:xfrm>
            <a:off x="7418349" y="4767263"/>
            <a:ext cx="1097001" cy="273844"/>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880977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9144000" cy="5143499"/>
          </a:xfrm>
        </p:spPr>
        <p:txBody>
          <a:bodyPr/>
          <a:lstStyle/>
          <a:p>
            <a:r>
              <a:rPr lang="en-US"/>
              <a:t>Click icon to add picture</a:t>
            </a:r>
          </a:p>
        </p:txBody>
      </p:sp>
      <p:sp>
        <p:nvSpPr>
          <p:cNvPr id="9" name="Title 1"/>
          <p:cNvSpPr>
            <a:spLocks noGrp="1"/>
          </p:cNvSpPr>
          <p:nvPr>
            <p:ph type="title" hasCustomPrompt="1"/>
          </p:nvPr>
        </p:nvSpPr>
        <p:spPr>
          <a:xfrm>
            <a:off x="1" y="4229101"/>
            <a:ext cx="9144000" cy="9144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628650" y="4767263"/>
            <a:ext cx="1018943" cy="273844"/>
          </a:xfrm>
        </p:spPr>
        <p:txBody>
          <a:bodyPr/>
          <a:lstStyle>
            <a:lvl1pPr>
              <a:defRPr>
                <a:solidFill>
                  <a:schemeClr val="bg1"/>
                </a:solidFill>
              </a:defRPr>
            </a:lvl1pPr>
          </a:lstStyle>
          <a:p>
            <a:endParaRPr lang="en-US" dirty="0"/>
          </a:p>
        </p:txBody>
      </p:sp>
      <p:sp>
        <p:nvSpPr>
          <p:cNvPr id="8"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bg1"/>
                </a:solidFill>
              </a:defRPr>
            </a:lvl1pPr>
          </a:lstStyle>
          <a:p>
            <a:endParaRPr lang="en-US" dirty="0"/>
          </a:p>
        </p:txBody>
      </p:sp>
      <p:sp>
        <p:nvSpPr>
          <p:cNvPr id="7" name="Slide Number Placeholder 5"/>
          <p:cNvSpPr>
            <a:spLocks noGrp="1"/>
          </p:cNvSpPr>
          <p:nvPr>
            <p:ph type="sldNum" sz="quarter" idx="12"/>
          </p:nvPr>
        </p:nvSpPr>
        <p:spPr>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75982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9144000" cy="5143499"/>
          </a:xfrm>
        </p:spPr>
        <p:txBody>
          <a:bodyPr/>
          <a:lstStyle/>
          <a:p>
            <a:r>
              <a:rPr lang="en-US"/>
              <a:t>Click icon to add picture</a:t>
            </a:r>
          </a:p>
        </p:txBody>
      </p:sp>
      <p:sp>
        <p:nvSpPr>
          <p:cNvPr id="9" name="Title 1"/>
          <p:cNvSpPr>
            <a:spLocks noGrp="1"/>
          </p:cNvSpPr>
          <p:nvPr>
            <p:ph type="title" hasCustomPrompt="1"/>
          </p:nvPr>
        </p:nvSpPr>
        <p:spPr>
          <a:xfrm>
            <a:off x="1" y="4229100"/>
            <a:ext cx="9144000" cy="9144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628650" y="4767263"/>
            <a:ext cx="1018943" cy="273844"/>
          </a:xfrm>
        </p:spPr>
        <p:txBody>
          <a:bodyPr/>
          <a:lstStyle/>
          <a:p>
            <a:endParaRPr lang="en-US" dirty="0"/>
          </a:p>
        </p:txBody>
      </p:sp>
      <p:sp>
        <p:nvSpPr>
          <p:cNvPr id="7"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10" name="Slide Number Placeholder 5"/>
          <p:cNvSpPr>
            <a:spLocks noGrp="1"/>
          </p:cNvSpPr>
          <p:nvPr>
            <p:ph type="sldNum" sz="quarter" idx="12"/>
          </p:nvPr>
        </p:nvSpPr>
        <p:spPr>
          <a:xfrm>
            <a:off x="7418349" y="4767263"/>
            <a:ext cx="1097001" cy="273844"/>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320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869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628650" y="114300"/>
            <a:ext cx="7886700" cy="6858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1524000" y="1674947"/>
            <a:ext cx="6096000" cy="2225063"/>
          </a:xfrm>
        </p:spPr>
        <p:txBody>
          <a:bodyPr/>
          <a:lstStyle/>
          <a:p>
            <a:r>
              <a:rPr lang="en-US"/>
              <a:t>Click icon to add table</a:t>
            </a:r>
          </a:p>
        </p:txBody>
      </p:sp>
      <p:sp>
        <p:nvSpPr>
          <p:cNvPr id="8" name="Date Placeholder 4"/>
          <p:cNvSpPr>
            <a:spLocks noGrp="1"/>
          </p:cNvSpPr>
          <p:nvPr>
            <p:ph type="dt" sz="half" idx="11"/>
          </p:nvPr>
        </p:nvSpPr>
        <p:spPr>
          <a:xfrm>
            <a:off x="628650" y="4767263"/>
            <a:ext cx="1018943" cy="273844"/>
          </a:xfrm>
        </p:spPr>
        <p:txBody>
          <a:bodyPr/>
          <a:lstStyle/>
          <a:p>
            <a:endParaRPr lang="en-US" dirty="0"/>
          </a:p>
        </p:txBody>
      </p:sp>
      <p:sp>
        <p:nvSpPr>
          <p:cNvPr id="7"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9" name="Slide Number Placeholder 6"/>
          <p:cNvSpPr>
            <a:spLocks noGrp="1"/>
          </p:cNvSpPr>
          <p:nvPr>
            <p:ph type="sldNum" sz="quarter" idx="12"/>
          </p:nvPr>
        </p:nvSpPr>
        <p:spPr>
          <a:xfrm>
            <a:off x="7418349" y="4767263"/>
            <a:ext cx="1097001" cy="273844"/>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77454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869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628650" y="114300"/>
            <a:ext cx="7886700" cy="6858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1524000" y="1674947"/>
            <a:ext cx="6096000" cy="2225063"/>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628650" y="4767263"/>
            <a:ext cx="1018943" cy="273844"/>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00408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15299"/>
            <a:ext cx="2641445" cy="2051186"/>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2408635"/>
            <a:ext cx="2641387" cy="185670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590" y="378642"/>
            <a:ext cx="7214190" cy="4059986"/>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800674"/>
            <a:ext cx="7137161" cy="3637953"/>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628650" y="4767263"/>
            <a:ext cx="1018943" cy="273844"/>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bg1"/>
                </a:solidFill>
              </a:defRPr>
            </a:lvl1pPr>
          </a:lstStyle>
          <a:p>
            <a:endParaRPr lang="en-US" dirty="0"/>
          </a:p>
        </p:txBody>
      </p:sp>
      <p:sp>
        <p:nvSpPr>
          <p:cNvPr id="9" name="Slide Number Placeholder 6"/>
          <p:cNvSpPr>
            <a:spLocks noGrp="1"/>
          </p:cNvSpPr>
          <p:nvPr>
            <p:ph type="sldNum" sz="quarter" idx="12"/>
          </p:nvPr>
        </p:nvSpPr>
        <p:spPr>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852587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14300"/>
            <a:ext cx="7886700" cy="685800"/>
          </a:xfrm>
        </p:spPr>
        <p:txBody>
          <a:bodyPr>
            <a:normAutofit/>
          </a:bodyPr>
          <a:lstStyle>
            <a:lvl1pPr algn="r">
              <a:defRPr sz="27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611921" y="1023903"/>
            <a:ext cx="7916772" cy="117538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093" y="2417027"/>
            <a:ext cx="7040603" cy="3962295"/>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2828904"/>
            <a:ext cx="6965427" cy="3550417"/>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628650" y="4767263"/>
            <a:ext cx="1018943" cy="273844"/>
          </a:xfrm>
        </p:spPr>
        <p:txBody>
          <a:bodyPr/>
          <a:lstStyle/>
          <a:p>
            <a:endParaRPr lang="en-US" dirty="0"/>
          </a:p>
        </p:txBody>
      </p:sp>
      <p:sp>
        <p:nvSpPr>
          <p:cNvPr id="7"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8" name="Slide Number Placeholder 5"/>
          <p:cNvSpPr>
            <a:spLocks noGrp="1"/>
          </p:cNvSpPr>
          <p:nvPr>
            <p:ph type="sldNum" sz="quarter" idx="12"/>
          </p:nvPr>
        </p:nvSpPr>
        <p:spPr>
          <a:xfrm>
            <a:off x="7418349" y="4767263"/>
            <a:ext cx="1097001" cy="273844"/>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5251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3" y="215299"/>
            <a:ext cx="2641445" cy="2051186"/>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611982" y="2408635"/>
            <a:ext cx="2641387" cy="185670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590" y="378642"/>
            <a:ext cx="7214190" cy="4059986"/>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1" y="800674"/>
            <a:ext cx="7137161" cy="3637953"/>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628650" y="4767263"/>
            <a:ext cx="1018943" cy="273844"/>
          </a:xfrm>
        </p:spPr>
        <p:txBody>
          <a:bodyPr/>
          <a:lstStyle/>
          <a:p>
            <a:endParaRPr lang="en-US" dirty="0"/>
          </a:p>
        </p:txBody>
      </p:sp>
      <p:sp>
        <p:nvSpPr>
          <p:cNvPr id="7"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11" name="Slide Number Placeholder 6"/>
          <p:cNvSpPr>
            <a:spLocks noGrp="1"/>
          </p:cNvSpPr>
          <p:nvPr>
            <p:ph type="sldNum" sz="quarter" idx="13"/>
          </p:nvPr>
        </p:nvSpPr>
        <p:spPr>
          <a:xfrm>
            <a:off x="7418349" y="4767263"/>
            <a:ext cx="1097001" cy="273844"/>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0954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ct val="100000"/>
              </a:lnSpc>
              <a:defRPr sz="2700" b="1" baseline="0">
                <a:solidFill>
                  <a:schemeClr val="tx1"/>
                </a:solidFill>
                <a:effectLst>
                  <a:outerShdw blurRad="38100" dist="38100" dir="2700000" algn="tl">
                    <a:srgbClr val="000000">
                      <a:alpha val="43137"/>
                    </a:srgbClr>
                  </a:outerShdw>
                </a:effectLst>
              </a:defRPr>
            </a:lvl1pPr>
          </a:lstStyle>
          <a:p>
            <a:r>
              <a:rPr lang="en-US" dirty="0"/>
              <a:t>Headline – Myriad Pro, Bold, Shadow, 36pt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2100" b="1" baseline="0">
                <a:solidFill>
                  <a:schemeClr val="bg2"/>
                </a:solidFill>
              </a:defRPr>
            </a:lvl1pPr>
            <a:lvl2pPr>
              <a:buClr>
                <a:schemeClr val="tx1"/>
              </a:buClr>
              <a:buSzPct val="100000"/>
              <a:buFont typeface="Wingdings" pitchFamily="2" charset="2"/>
              <a:buChar char="§"/>
              <a:defRPr sz="1800">
                <a:solidFill>
                  <a:schemeClr val="bg2"/>
                </a:solidFill>
              </a:defRPr>
            </a:lvl2pPr>
            <a:lvl3pPr>
              <a:buClr>
                <a:schemeClr val="tx1"/>
              </a:buClr>
              <a:buSzPct val="100000"/>
              <a:buFont typeface="Arial" pitchFamily="34" charset="0"/>
              <a:buChar char="•"/>
              <a:defRPr sz="150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28pt</a:t>
            </a:r>
          </a:p>
          <a:p>
            <a:pPr lvl="1"/>
            <a:r>
              <a:rPr lang="en-US" dirty="0"/>
              <a:t>Second level – Myriad Pro, 24pt</a:t>
            </a:r>
          </a:p>
          <a:p>
            <a:pPr lvl="2"/>
            <a:r>
              <a:rPr lang="en-US" dirty="0"/>
              <a:t>Third level – Myriad Pro, 18pt	</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89442530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14300"/>
            <a:ext cx="7886700" cy="6858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611921" y="1023903"/>
            <a:ext cx="7916772" cy="11753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093" y="2417027"/>
            <a:ext cx="7040603" cy="3962295"/>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2828904"/>
            <a:ext cx="6965427" cy="3550417"/>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628650" y="4767263"/>
            <a:ext cx="1018943" cy="273844"/>
          </a:xfrm>
        </p:spPr>
        <p:txBody>
          <a:bodyPr/>
          <a:lstStyle/>
          <a:p>
            <a:endParaRPr lang="en-US" dirty="0"/>
          </a:p>
        </p:txBody>
      </p:sp>
      <p:sp>
        <p:nvSpPr>
          <p:cNvPr id="10"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11" name="Slide Number Placeholder 5"/>
          <p:cNvSpPr>
            <a:spLocks noGrp="1"/>
          </p:cNvSpPr>
          <p:nvPr>
            <p:ph type="sldNum" sz="quarter" idx="13"/>
          </p:nvPr>
        </p:nvSpPr>
        <p:spPr>
          <a:xfrm>
            <a:off x="7418349" y="4767263"/>
            <a:ext cx="1097001" cy="273844"/>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22334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15299"/>
            <a:ext cx="2641445" cy="2051186"/>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611982" y="2408635"/>
            <a:ext cx="2641387" cy="185670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326127"/>
            <a:ext cx="5121496" cy="4538035"/>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518912"/>
            <a:ext cx="4725590" cy="2558653"/>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4767263"/>
            <a:ext cx="1018943" cy="273844"/>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70697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628650" y="4767263"/>
            <a:ext cx="1018943" cy="273844"/>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611923" y="215299"/>
            <a:ext cx="2641445" cy="2051186"/>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590" y="378642"/>
            <a:ext cx="7214190" cy="4059986"/>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611982" y="2408635"/>
            <a:ext cx="2641387" cy="185670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3732591" y="800674"/>
            <a:ext cx="7137161" cy="3637953"/>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5404324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14300"/>
            <a:ext cx="7886700" cy="6858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611921" y="1023903"/>
            <a:ext cx="7916772" cy="117538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093" y="2417027"/>
            <a:ext cx="7040603" cy="396229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2828904"/>
            <a:ext cx="6965427" cy="3550417"/>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628650" y="4767263"/>
            <a:ext cx="1018943" cy="273844"/>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bg1"/>
                </a:solidFill>
              </a:defRPr>
            </a:lvl1pPr>
          </a:lstStyle>
          <a:p>
            <a:endParaRPr lang="en-US" dirty="0"/>
          </a:p>
        </p:txBody>
      </p:sp>
      <p:sp>
        <p:nvSpPr>
          <p:cNvPr id="8" name="Slide Number Placeholder 6"/>
          <p:cNvSpPr>
            <a:spLocks noGrp="1"/>
          </p:cNvSpPr>
          <p:nvPr>
            <p:ph type="sldNum" sz="quarter" idx="12"/>
          </p:nvPr>
        </p:nvSpPr>
        <p:spPr>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056776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451364"/>
            <a:ext cx="7886700" cy="4087806"/>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040802" y="1078880"/>
            <a:ext cx="7116184" cy="1664320"/>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040802" y="3094813"/>
            <a:ext cx="7116184" cy="761804"/>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628650" y="4767263"/>
            <a:ext cx="1018943" cy="273844"/>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bg1"/>
                </a:solidFill>
              </a:defRPr>
            </a:lvl1pPr>
          </a:lstStyle>
          <a:p>
            <a:endParaRPr lang="en-US" dirty="0"/>
          </a:p>
        </p:txBody>
      </p:sp>
      <p:sp>
        <p:nvSpPr>
          <p:cNvPr id="11" name="Slide Number Placeholder 6"/>
          <p:cNvSpPr>
            <a:spLocks noGrp="1"/>
          </p:cNvSpPr>
          <p:nvPr>
            <p:ph type="sldNum" sz="quarter" idx="12"/>
          </p:nvPr>
        </p:nvSpPr>
        <p:spPr>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3684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451364"/>
            <a:ext cx="7886700" cy="4087806"/>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040802" y="1078880"/>
            <a:ext cx="7116184" cy="1664320"/>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040802" y="3094813"/>
            <a:ext cx="7116184" cy="761804"/>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628650" y="4767263"/>
            <a:ext cx="1018943" cy="273844"/>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bg1"/>
                </a:solidFill>
              </a:defRPr>
            </a:lvl1pPr>
          </a:lstStyle>
          <a:p>
            <a:endParaRPr lang="en-US" dirty="0"/>
          </a:p>
        </p:txBody>
      </p:sp>
      <p:sp>
        <p:nvSpPr>
          <p:cNvPr id="19" name="Slide Number Placeholder 6"/>
          <p:cNvSpPr>
            <a:spLocks noGrp="1"/>
          </p:cNvSpPr>
          <p:nvPr>
            <p:ph type="sldNum" sz="quarter" idx="12"/>
          </p:nvPr>
        </p:nvSpPr>
        <p:spPr>
          <a:xfrm>
            <a:off x="7418349" y="4767263"/>
            <a:ext cx="1097001" cy="273844"/>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488880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5143500"/>
          </a:xfrm>
        </p:spPr>
        <p:txBody>
          <a:bodyPr/>
          <a:lstStyle/>
          <a:p>
            <a:r>
              <a:rPr lang="en-US"/>
              <a:t>Click icon to add picture</a:t>
            </a:r>
            <a:endParaRPr lang="en-US" dirty="0"/>
          </a:p>
        </p:txBody>
      </p:sp>
      <p:sp>
        <p:nvSpPr>
          <p:cNvPr id="2" name="Title 1"/>
          <p:cNvSpPr>
            <a:spLocks noGrp="1"/>
          </p:cNvSpPr>
          <p:nvPr>
            <p:ph type="title" hasCustomPrompt="1"/>
          </p:nvPr>
        </p:nvSpPr>
        <p:spPr>
          <a:xfrm>
            <a:off x="4609968" y="514350"/>
            <a:ext cx="4114800" cy="41148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76909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5143500"/>
          </a:xfrm>
        </p:spPr>
        <p:txBody>
          <a:bodyPr/>
          <a:lstStyle/>
          <a:p>
            <a:r>
              <a:rPr lang="en-US"/>
              <a:t>Click icon to add picture</a:t>
            </a:r>
            <a:endParaRPr lang="en-US" dirty="0"/>
          </a:p>
        </p:txBody>
      </p:sp>
      <p:sp>
        <p:nvSpPr>
          <p:cNvPr id="2" name="Title 1"/>
          <p:cNvSpPr>
            <a:spLocks noGrp="1"/>
          </p:cNvSpPr>
          <p:nvPr>
            <p:ph type="title" hasCustomPrompt="1"/>
          </p:nvPr>
        </p:nvSpPr>
        <p:spPr>
          <a:xfrm>
            <a:off x="4290298" y="684398"/>
            <a:ext cx="3496041" cy="3496041"/>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7158612" y="393005"/>
            <a:ext cx="1616475" cy="1616475"/>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6938251" y="2686384"/>
            <a:ext cx="1978484" cy="1978484"/>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814442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5143500"/>
          </a:xfrm>
        </p:spPr>
        <p:txBody>
          <a:bodyPr/>
          <a:lstStyle/>
          <a:p>
            <a:r>
              <a:rPr lang="en-US"/>
              <a:t>Click icon to add picture</a:t>
            </a:r>
          </a:p>
        </p:txBody>
      </p:sp>
      <p:sp>
        <p:nvSpPr>
          <p:cNvPr id="2" name="Title 1"/>
          <p:cNvSpPr>
            <a:spLocks noGrp="1"/>
          </p:cNvSpPr>
          <p:nvPr>
            <p:ph type="title" hasCustomPrompt="1"/>
          </p:nvPr>
        </p:nvSpPr>
        <p:spPr>
          <a:xfrm>
            <a:off x="1724607" y="1207400"/>
            <a:ext cx="5694788" cy="2728700"/>
          </a:xfrm>
          <a:solidFill>
            <a:schemeClr val="tx1">
              <a:alpha val="88000"/>
            </a:scheme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143025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042264"/>
            <a:ext cx="7886700" cy="1005742"/>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628650" y="2194275"/>
            <a:ext cx="7886700" cy="2005076"/>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4113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94371104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042264"/>
            <a:ext cx="9144000" cy="1005742"/>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628650" y="2194275"/>
            <a:ext cx="7886700" cy="2005076"/>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502691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51435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628650" y="1042264"/>
            <a:ext cx="7886700" cy="1005742"/>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628650" y="2194275"/>
            <a:ext cx="7886700" cy="2005076"/>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41534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5143500"/>
          </a:xfrm>
        </p:spPr>
        <p:txBody>
          <a:bodyPr/>
          <a:lstStyle/>
          <a:p>
            <a:r>
              <a:rPr lang="en-US"/>
              <a:t>Click icon to add picture</a:t>
            </a:r>
          </a:p>
        </p:txBody>
      </p:sp>
      <p:sp>
        <p:nvSpPr>
          <p:cNvPr id="2" name="Title 1"/>
          <p:cNvSpPr>
            <a:spLocks noGrp="1"/>
          </p:cNvSpPr>
          <p:nvPr>
            <p:ph type="title" hasCustomPrompt="1"/>
          </p:nvPr>
        </p:nvSpPr>
        <p:spPr>
          <a:xfrm>
            <a:off x="4068104" y="468352"/>
            <a:ext cx="3898746" cy="380433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754099" y="0"/>
            <a:ext cx="2989660" cy="3814763"/>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904246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4" y="468352"/>
            <a:ext cx="3898746" cy="380433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754099" y="0"/>
            <a:ext cx="2989660" cy="3814763"/>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678170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1659550"/>
            <a:ext cx="7886700" cy="1104122"/>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2763673"/>
            <a:ext cx="7886700" cy="18882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9144000" cy="123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06" y="239176"/>
            <a:ext cx="2226627" cy="318089"/>
          </a:xfrm>
          <a:prstGeom prst="rect">
            <a:avLst/>
          </a:prstGeom>
        </p:spPr>
      </p:pic>
    </p:spTree>
    <p:extLst>
      <p:ext uri="{BB962C8B-B14F-4D97-AF65-F5344CB8AC3E}">
        <p14:creationId xmlns:p14="http://schemas.microsoft.com/office/powerpoint/2010/main" val="2797604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238535"/>
            <a:ext cx="9144000" cy="1299950"/>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0" y="2640842"/>
            <a:ext cx="7886700" cy="2011031"/>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9144000" cy="123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06" y="239176"/>
            <a:ext cx="2226627" cy="318089"/>
          </a:xfrm>
          <a:prstGeom prst="rect">
            <a:avLst/>
          </a:prstGeom>
        </p:spPr>
      </p:pic>
    </p:spTree>
    <p:extLst>
      <p:ext uri="{BB962C8B-B14F-4D97-AF65-F5344CB8AC3E}">
        <p14:creationId xmlns:p14="http://schemas.microsoft.com/office/powerpoint/2010/main" val="19993312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88B7"/>
              </a:buClr>
              <a:buFont typeface="Wingdings" panose="05000000000000000000" pitchFamily="2" charset="2"/>
              <a:buChar char="§"/>
              <a:defRPr sz="2000">
                <a:solidFill>
                  <a:srgbClr val="00213D"/>
                </a:solidFill>
              </a:defRPr>
            </a:lvl1pPr>
            <a:lvl2pPr>
              <a:buClr>
                <a:srgbClr val="3D6C2A"/>
              </a:buClr>
              <a:defRPr sz="2000">
                <a:solidFill>
                  <a:srgbClr val="00213D"/>
                </a:solidFill>
              </a:defRPr>
            </a:lvl2pPr>
            <a:lvl3pPr>
              <a:buClr>
                <a:srgbClr val="7A003C"/>
              </a:buClr>
              <a:defRPr sz="2000">
                <a:solidFill>
                  <a:srgbClr val="00213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5013901"/>
            <a:ext cx="9144000" cy="172799"/>
          </a:xfrm>
          <a:prstGeom prst="rect">
            <a:avLst/>
          </a:prstGeom>
        </p:spPr>
      </p:pic>
    </p:spTree>
    <p:extLst>
      <p:ext uri="{BB962C8B-B14F-4D97-AF65-F5344CB8AC3E}">
        <p14:creationId xmlns:p14="http://schemas.microsoft.com/office/powerpoint/2010/main" val="311694801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43910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43236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8585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tx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002198402"/>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712572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913084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476424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349894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553900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a:xfrm>
            <a:off x="2624326" y="4767263"/>
            <a:ext cx="4433638" cy="273844"/>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245745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04643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05082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7464603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50" Type="http://schemas.openxmlformats.org/officeDocument/2006/relationships/slideLayout" Target="../slideLayouts/slideLayout76.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9" Type="http://schemas.openxmlformats.org/officeDocument/2006/relationships/slideLayout" Target="../slideLayouts/slideLayout55.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8" Type="http://schemas.openxmlformats.org/officeDocument/2006/relationships/slideLayout" Target="../slideLayouts/slideLayout34.xml"/><Relationship Id="rId51" Type="http://schemas.openxmlformats.org/officeDocument/2006/relationships/theme" Target="../theme/theme4.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20" Type="http://schemas.openxmlformats.org/officeDocument/2006/relationships/slideLayout" Target="../slideLayouts/slideLayout46.xml"/><Relationship Id="rId41" Type="http://schemas.openxmlformats.org/officeDocument/2006/relationships/slideLayout" Target="../slideLayouts/slideLayout67.xml"/><Relationship Id="rId1" Type="http://schemas.openxmlformats.org/officeDocument/2006/relationships/slideLayout" Target="../slideLayouts/slideLayout27.xml"/><Relationship Id="rId6"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 name="Slide Number Placeholder 2">
            <a:extLst>
              <a:ext uri="{FF2B5EF4-FFF2-40B4-BE49-F238E27FC236}">
                <a16:creationId xmlns:a16="http://schemas.microsoft.com/office/drawing/2014/main" id="{C2169CCB-01EA-4E20-A379-E88C51385823}"/>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DA595E1-2521-4B71-BF6C-C9B883583FB1}" type="slidenum">
              <a:rPr lang="en-US" smtClean="0"/>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64" r:id="rId1"/>
    <p:sldLayoutId id="2147483863" r:id="rId2"/>
    <p:sldLayoutId id="2147483852" r:id="rId3"/>
    <p:sldLayoutId id="2147483823" r:id="rId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532E63"/>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532E63"/>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532E63"/>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532E63"/>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532E63"/>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352586"/>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Lst>
  <p:transition>
    <p:fade/>
  </p:transition>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8600" y="273844"/>
            <a:ext cx="86868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228600" y="1369219"/>
            <a:ext cx="8686800" cy="3263504"/>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7575511" y="4743450"/>
            <a:ext cx="1097001" cy="273844"/>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55081663"/>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83" r:id="rId12"/>
  </p:sldLayoutIdLst>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74320" indent="-274320" algn="l" defTabSz="685800" rtl="0" eaLnBrk="1" latinLnBrk="0" hangingPunct="1">
        <a:lnSpc>
          <a:spcPct val="100000"/>
        </a:lnSpc>
        <a:spcBef>
          <a:spcPts val="750"/>
        </a:spcBef>
        <a:spcAft>
          <a:spcPts val="750"/>
        </a:spcAft>
        <a:buClr>
          <a:schemeClr val="accent3"/>
        </a:buClr>
        <a:buFont typeface="Calibri" panose="020F0502020204030204" pitchFamily="34" charset="0"/>
        <a:buChar char="▪"/>
        <a:defRPr sz="3000" kern="1200">
          <a:solidFill>
            <a:schemeClr val="tx2"/>
          </a:solidFill>
          <a:latin typeface="+mn-lt"/>
          <a:ea typeface="+mn-ea"/>
          <a:cs typeface="+mn-cs"/>
        </a:defRPr>
      </a:lvl1pPr>
      <a:lvl2pPr marL="548640" indent="-274320" algn="l" defTabSz="685800" rtl="0" eaLnBrk="1" latinLnBrk="0" hangingPunct="1">
        <a:lnSpc>
          <a:spcPct val="100000"/>
        </a:lnSpc>
        <a:spcBef>
          <a:spcPts val="375"/>
        </a:spcBef>
        <a:spcAft>
          <a:spcPts val="750"/>
        </a:spcAft>
        <a:buClr>
          <a:schemeClr val="accent3"/>
        </a:buClr>
        <a:buFont typeface="Calibri" panose="020F0502020204030204" pitchFamily="34" charset="0"/>
        <a:buChar char="▪"/>
        <a:defRPr sz="2700" kern="1200">
          <a:solidFill>
            <a:schemeClr val="tx2"/>
          </a:solidFill>
          <a:latin typeface="+mn-lt"/>
          <a:ea typeface="+mn-ea"/>
          <a:cs typeface="+mn-cs"/>
        </a:defRPr>
      </a:lvl2pPr>
      <a:lvl3pPr marL="822960" indent="-274320" algn="l" defTabSz="685800" rtl="0" eaLnBrk="1" latinLnBrk="0" hangingPunct="1">
        <a:lnSpc>
          <a:spcPct val="100000"/>
        </a:lnSpc>
        <a:spcBef>
          <a:spcPts val="375"/>
        </a:spcBef>
        <a:spcAft>
          <a:spcPts val="750"/>
        </a:spcAft>
        <a:buClr>
          <a:schemeClr val="accent3"/>
        </a:buClr>
        <a:buFont typeface="Calibri" panose="020F0502020204030204" pitchFamily="34" charset="0"/>
        <a:buChar char="▪"/>
        <a:defRPr sz="2400" kern="1200">
          <a:solidFill>
            <a:schemeClr val="tx2"/>
          </a:solidFill>
          <a:latin typeface="+mn-lt"/>
          <a:ea typeface="+mn-ea"/>
          <a:cs typeface="+mn-cs"/>
        </a:defRPr>
      </a:lvl3pPr>
      <a:lvl4pPr marL="1097280" indent="-274320" algn="l" defTabSz="685800" rtl="0" eaLnBrk="1" latinLnBrk="0" hangingPunct="1">
        <a:lnSpc>
          <a:spcPct val="100000"/>
        </a:lnSpc>
        <a:spcBef>
          <a:spcPts val="375"/>
        </a:spcBef>
        <a:spcAft>
          <a:spcPts val="750"/>
        </a:spcAft>
        <a:buClr>
          <a:schemeClr val="accent3"/>
        </a:buClr>
        <a:buFont typeface="Calibri" panose="020F0502020204030204" pitchFamily="34" charset="0"/>
        <a:buChar char="▪"/>
        <a:defRPr sz="2100" kern="1200">
          <a:solidFill>
            <a:schemeClr val="tx2"/>
          </a:solidFill>
          <a:latin typeface="+mn-lt"/>
          <a:ea typeface="+mn-ea"/>
          <a:cs typeface="+mn-cs"/>
        </a:defRPr>
      </a:lvl4pPr>
      <a:lvl5pPr marL="1371600" indent="-274320" algn="l" defTabSz="685800" rtl="0" eaLnBrk="1" latinLnBrk="0" hangingPunct="1">
        <a:lnSpc>
          <a:spcPct val="100000"/>
        </a:lnSpc>
        <a:spcBef>
          <a:spcPts val="375"/>
        </a:spcBef>
        <a:spcAft>
          <a:spcPts val="750"/>
        </a:spcAft>
        <a:buClr>
          <a:schemeClr val="accent3"/>
        </a:buClr>
        <a:buFont typeface="Calibri" panose="020F050202020403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orient="horz" pos="2376">
          <p15:clr>
            <a:srgbClr val="F26B43"/>
          </p15:clr>
        </p15:guide>
        <p15:guide id="3" orient="horz" pos="2520">
          <p15:clr>
            <a:srgbClr val="F26B43"/>
          </p15:clr>
        </p15:guide>
        <p15:guide id="4" orient="horz" pos="3888">
          <p15:clr>
            <a:srgbClr val="F26B43"/>
          </p15:clr>
        </p15:guide>
        <p15:guide id="5" pos="192">
          <p15:clr>
            <a:srgbClr val="F26B43"/>
          </p15:clr>
        </p15:guide>
        <p15:guide id="6" pos="1896">
          <p15:clr>
            <a:srgbClr val="F26B43"/>
          </p15:clr>
        </p15:guide>
        <p15:guide id="7" pos="2064">
          <p15:clr>
            <a:srgbClr val="F26B43"/>
          </p15:clr>
        </p15:guide>
        <p15:guide id="8" pos="3744">
          <p15:clr>
            <a:srgbClr val="F26B43"/>
          </p15:clr>
        </p15:guide>
        <p15:guide id="9" pos="3936">
          <p15:clr>
            <a:srgbClr val="F26B43"/>
          </p15:clr>
        </p15:guide>
        <p15:guide id="10" pos="5616">
          <p15:clr>
            <a:srgbClr val="F26B43"/>
          </p15:clr>
        </p15:guide>
        <p15:guide id="11" pos="5784">
          <p15:clr>
            <a:srgbClr val="F26B43"/>
          </p15:clr>
        </p15:guide>
        <p15:guide id="12" pos="7488">
          <p15:clr>
            <a:srgbClr val="F26B43"/>
          </p15:clr>
        </p15:guide>
        <p15:guide id="13" pos="2472">
          <p15:clr>
            <a:srgbClr val="9FCC3B"/>
          </p15:clr>
        </p15:guide>
        <p15:guide id="14" pos="2688">
          <p15:clr>
            <a:srgbClr val="9FCC3B"/>
          </p15:clr>
        </p15:guide>
        <p15:guide id="15" pos="4992">
          <p15:clr>
            <a:srgbClr val="9FCC3B"/>
          </p15:clr>
        </p15:guide>
        <p15:guide id="16" pos="5208">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1018943" cy="273844"/>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12" name="Footer Placeholder 4"/>
          <p:cNvSpPr>
            <a:spLocks noGrp="1"/>
          </p:cNvSpPr>
          <p:nvPr>
            <p:ph type="ftr" sz="quarter" idx="3"/>
          </p:nvPr>
        </p:nvSpPr>
        <p:spPr>
          <a:xfrm>
            <a:off x="2476633" y="4767262"/>
            <a:ext cx="4190735" cy="273844"/>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7418349" y="4767263"/>
            <a:ext cx="1097001" cy="273844"/>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2242590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 id="2147483923" r:id="rId18"/>
    <p:sldLayoutId id="2147483924" r:id="rId19"/>
    <p:sldLayoutId id="2147483925" r:id="rId20"/>
    <p:sldLayoutId id="2147483926" r:id="rId21"/>
    <p:sldLayoutId id="2147483927" r:id="rId22"/>
    <p:sldLayoutId id="2147483928" r:id="rId23"/>
    <p:sldLayoutId id="2147483929" r:id="rId24"/>
    <p:sldLayoutId id="2147483930" r:id="rId25"/>
    <p:sldLayoutId id="2147483931" r:id="rId26"/>
    <p:sldLayoutId id="2147483932" r:id="rId27"/>
    <p:sldLayoutId id="2147483933" r:id="rId28"/>
    <p:sldLayoutId id="2147483934" r:id="rId29"/>
    <p:sldLayoutId id="2147483935" r:id="rId30"/>
    <p:sldLayoutId id="2147483936" r:id="rId31"/>
    <p:sldLayoutId id="2147483937" r:id="rId32"/>
    <p:sldLayoutId id="2147483938" r:id="rId33"/>
    <p:sldLayoutId id="2147483939" r:id="rId34"/>
    <p:sldLayoutId id="2147483940" r:id="rId35"/>
    <p:sldLayoutId id="2147483941" r:id="rId36"/>
    <p:sldLayoutId id="2147483942" r:id="rId37"/>
    <p:sldLayoutId id="2147483943" r:id="rId38"/>
    <p:sldLayoutId id="2147483944" r:id="rId39"/>
    <p:sldLayoutId id="2147483945" r:id="rId40"/>
    <p:sldLayoutId id="2147483946" r:id="rId41"/>
    <p:sldLayoutId id="2147483947" r:id="rId42"/>
    <p:sldLayoutId id="2147483948" r:id="rId43"/>
    <p:sldLayoutId id="2147483949" r:id="rId44"/>
    <p:sldLayoutId id="2147483950" r:id="rId45"/>
    <p:sldLayoutId id="2147483951" r:id="rId46"/>
    <p:sldLayoutId id="2147483952" r:id="rId47"/>
    <p:sldLayoutId id="2147483953" r:id="rId48"/>
    <p:sldLayoutId id="2147483954" r:id="rId49"/>
    <p:sldLayoutId id="2147483955" r:id="rId5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4767263"/>
            <a:ext cx="2057400"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5" name="Footer Placeholder 4"/>
          <p:cNvSpPr>
            <a:spLocks noGrp="1"/>
          </p:cNvSpPr>
          <p:nvPr>
            <p:ph type="ftr" sz="quarter" idx="3"/>
          </p:nvPr>
        </p:nvSpPr>
        <p:spPr>
          <a:xfrm>
            <a:off x="2901951" y="4767263"/>
            <a:ext cx="4433638"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91440" tIns="45720" rIns="91440" bIns="45720" rtlCol="0" anchor="ctr"/>
          <a:lstStyle>
            <a:lvl1pPr algn="r">
              <a:defRPr sz="9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5490822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hyperlink" Target="https://www.aappublications.org/news/2020/09/01/coding090120#:~:text=MIS%2DC%20is%20a%20manifestation,be%20assigned%20for%20the%20manifestations" TargetMode="Externa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image" Target="../media/image34.jpg"/><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coronavirus/2019-ncov/lab/lab-biosafety-guidelines.html" TargetMode="External"/><Relationship Id="rId2" Type="http://schemas.openxmlformats.org/officeDocument/2006/relationships/hyperlink" Target="https://www.cdc.gov/coronavirus/2019-ncov/lab/guidelines-clinical-specimen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nzt6@cdc.gov" TargetMode="External"/><Relationship Id="rId3" Type="http://schemas.openxmlformats.org/officeDocument/2006/relationships/hyperlink" Target="mailto:MISC_info@cdc.gov" TargetMode="External"/><Relationship Id="rId7" Type="http://schemas.openxmlformats.org/officeDocument/2006/relationships/hyperlink" Target="mailto:odh8@cdc.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VPDSurvELC@cdc.gov" TargetMode="External"/><Relationship Id="rId5" Type="http://schemas.openxmlformats.org/officeDocument/2006/relationships/hyperlink" Target="mailto:app4@cdc.gov" TargetMode="External"/><Relationship Id="rId4" Type="http://schemas.openxmlformats.org/officeDocument/2006/relationships/hyperlink" Target="mailto:oke4@cdc.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A4AF389C-BB49-4C4B-B425-386653A96E0D}"/>
              </a:ext>
            </a:extLst>
          </p:cNvPr>
          <p:cNvSpPr txBox="1">
            <a:spLocks/>
          </p:cNvSpPr>
          <p:nvPr/>
        </p:nvSpPr>
        <p:spPr>
          <a:xfrm>
            <a:off x="545401" y="3572349"/>
            <a:ext cx="8053196" cy="1170240"/>
          </a:xfrm>
          <a:prstGeom prst="rect">
            <a:avLst/>
          </a:prstGeom>
        </p:spPr>
        <p:txBody>
          <a:bodyPr>
            <a:normAutofit/>
          </a:bodyPr>
          <a:lstStyle>
            <a:lvl1pPr algn="l" rtl="0" eaLnBrk="0" fontAlgn="base" hangingPunct="0">
              <a:lnSpc>
                <a:spcPts val="3000"/>
              </a:lnSpc>
              <a:spcBef>
                <a:spcPct val="0"/>
              </a:spcBef>
              <a:spcAft>
                <a:spcPct val="0"/>
              </a:spcAft>
              <a:defRPr sz="2800" b="1" kern="1200" baseline="0">
                <a:solidFill>
                  <a:srgbClr val="00213D"/>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r>
              <a:rPr lang="en-US" sz="2200" dirty="0">
                <a:solidFill>
                  <a:schemeClr val="tx1">
                    <a:lumMod val="50000"/>
                  </a:schemeClr>
                </a:solidFill>
              </a:rPr>
              <a:t>ELC Project O (Enhanced Vaccine Preventable Disease Surveillance): </a:t>
            </a:r>
            <a:br>
              <a:rPr lang="en-US" sz="2200" dirty="0">
                <a:solidFill>
                  <a:schemeClr val="tx1">
                    <a:lumMod val="50000"/>
                  </a:schemeClr>
                </a:solidFill>
              </a:rPr>
            </a:br>
            <a:r>
              <a:rPr lang="en-US" sz="2200" dirty="0">
                <a:solidFill>
                  <a:schemeClr val="tx1">
                    <a:lumMod val="50000"/>
                  </a:schemeClr>
                </a:solidFill>
              </a:rPr>
              <a:t>Multisystem Inflammatory Syndrome in Children (MIS-C)</a:t>
            </a:r>
          </a:p>
        </p:txBody>
      </p:sp>
      <p:sp>
        <p:nvSpPr>
          <p:cNvPr id="10" name="Subtitle 2">
            <a:extLst>
              <a:ext uri="{FF2B5EF4-FFF2-40B4-BE49-F238E27FC236}">
                <a16:creationId xmlns:a16="http://schemas.microsoft.com/office/drawing/2014/main" id="{7669B4B6-C5F1-400D-86BC-DAB800F57528}"/>
              </a:ext>
            </a:extLst>
          </p:cNvPr>
          <p:cNvSpPr>
            <a:spLocks noGrp="1"/>
          </p:cNvSpPr>
          <p:nvPr>
            <p:ph type="subTitle" idx="1"/>
          </p:nvPr>
        </p:nvSpPr>
        <p:spPr>
          <a:xfrm>
            <a:off x="616675" y="4511985"/>
            <a:ext cx="1514732" cy="330617"/>
          </a:xfrm>
        </p:spPr>
        <p:txBody>
          <a:bodyPr>
            <a:normAutofit/>
          </a:bodyPr>
          <a:lstStyle/>
          <a:p>
            <a:pPr algn="ctr"/>
            <a:r>
              <a:rPr lang="en-US" sz="1400" dirty="0">
                <a:solidFill>
                  <a:schemeClr val="tx1">
                    <a:lumMod val="50000"/>
                  </a:schemeClr>
                </a:solidFill>
              </a:rPr>
              <a:t>March 16, 2021</a:t>
            </a:r>
            <a:endParaRPr lang="en-US" sz="1500" dirty="0">
              <a:solidFill>
                <a:srgbClr val="77765A"/>
              </a:solidFill>
            </a:endParaRPr>
          </a:p>
        </p:txBody>
      </p:sp>
      <p:pic>
        <p:nvPicPr>
          <p:cNvPr id="11" name="Picture 10">
            <a:extLst>
              <a:ext uri="{FF2B5EF4-FFF2-40B4-BE49-F238E27FC236}">
                <a16:creationId xmlns:a16="http://schemas.microsoft.com/office/drawing/2014/main" id="{4F1AF7CF-67FC-4BB2-9CF9-F3FCEF3371F1}"/>
              </a:ext>
            </a:extLst>
          </p:cNvPr>
          <p:cNvPicPr>
            <a:picLocks noChangeAspect="1"/>
          </p:cNvPicPr>
          <p:nvPr/>
        </p:nvPicPr>
        <p:blipFill rotWithShape="1">
          <a:blip r:embed="rId4"/>
          <a:srcRect t="6098" r="1" b="1"/>
          <a:stretch/>
        </p:blipFill>
        <p:spPr>
          <a:xfrm>
            <a:off x="545401" y="882314"/>
            <a:ext cx="8053196" cy="2590022"/>
          </a:xfrm>
          <a:prstGeom prst="rect">
            <a:avLst/>
          </a:prstGeom>
        </p:spPr>
      </p:pic>
    </p:spTree>
    <p:extLst>
      <p:ext uri="{BB962C8B-B14F-4D97-AF65-F5344CB8AC3E}">
        <p14:creationId xmlns:p14="http://schemas.microsoft.com/office/powerpoint/2010/main" val="2065142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Follow-up</a:t>
            </a:r>
          </a:p>
        </p:txBody>
      </p:sp>
      <p:pic>
        <p:nvPicPr>
          <p:cNvPr id="6" name="Content Placeholder 5"/>
          <p:cNvPicPr>
            <a:picLocks noGrp="1" noChangeAspect="1"/>
          </p:cNvPicPr>
          <p:nvPr>
            <p:ph idx="1"/>
          </p:nvPr>
        </p:nvPicPr>
        <p:blipFill>
          <a:blip r:embed="rId2"/>
          <a:stretch>
            <a:fillRect/>
          </a:stretch>
        </p:blipFill>
        <p:spPr>
          <a:xfrm>
            <a:off x="2901554" y="1152625"/>
            <a:ext cx="5486400" cy="2831108"/>
          </a:xfrm>
          <a:prstGeom prst="rect">
            <a:avLst/>
          </a:prstGeom>
        </p:spPr>
      </p:pic>
      <p:sp>
        <p:nvSpPr>
          <p:cNvPr id="5" name="Slide Number Placeholder 4"/>
          <p:cNvSpPr>
            <a:spLocks noGrp="1"/>
          </p:cNvSpPr>
          <p:nvPr>
            <p:ph type="sldNum" sz="quarter" idx="12"/>
          </p:nvPr>
        </p:nvSpPr>
        <p:spPr/>
        <p:txBody>
          <a:bodyPr/>
          <a:lstStyle/>
          <a:p>
            <a:pPr algn="ctr" defTabSz="342900" eaLnBrk="1" fontAlgn="auto" hangingPunct="1">
              <a:spcBef>
                <a:spcPts val="0"/>
              </a:spcBef>
              <a:spcAft>
                <a:spcPts val="0"/>
              </a:spcAft>
            </a:pPr>
            <a:fld id="{4FAB73BC-B049-4115-A692-8D63A059BFB8}" type="slidenum">
              <a:rPr lang="en-US" sz="1800" b="0">
                <a:solidFill>
                  <a:srgbClr val="002060"/>
                </a:solidFill>
                <a:latin typeface="Calibri" panose="020F0502020204030204" pitchFamily="34" charset="0"/>
                <a:cs typeface="Calibri" panose="020F0502020204030204" pitchFamily="34" charset="0"/>
              </a:rPr>
              <a:pPr algn="ctr" defTabSz="342900" eaLnBrk="1" fontAlgn="auto" hangingPunct="1">
                <a:spcBef>
                  <a:spcPts val="0"/>
                </a:spcBef>
                <a:spcAft>
                  <a:spcPts val="0"/>
                </a:spcAft>
              </a:pPr>
              <a:t>10</a:t>
            </a:fld>
            <a:endParaRPr lang="en-US" sz="1800" b="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395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br>
              <a:rPr lang="en-US" dirty="0"/>
            </a:br>
            <a:endParaRPr lang="en-US" dirty="0"/>
          </a:p>
        </p:txBody>
      </p:sp>
      <p:sp>
        <p:nvSpPr>
          <p:cNvPr id="3" name="Content Placeholder 2"/>
          <p:cNvSpPr>
            <a:spLocks noGrp="1"/>
          </p:cNvSpPr>
          <p:nvPr>
            <p:ph idx="1"/>
          </p:nvPr>
        </p:nvSpPr>
        <p:spPr/>
        <p:txBody>
          <a:bodyPr/>
          <a:lstStyle/>
          <a:p>
            <a:r>
              <a:rPr lang="en-US" dirty="0"/>
              <a:t>Surveillance of MIS-C through ED visits using NSSP’s </a:t>
            </a:r>
            <a:r>
              <a:rPr lang="en-US" dirty="0" err="1"/>
              <a:t>Biosense</a:t>
            </a:r>
            <a:r>
              <a:rPr lang="en-US" dirty="0"/>
              <a:t> Platform</a:t>
            </a:r>
          </a:p>
          <a:p>
            <a:pPr lvl="1"/>
            <a:r>
              <a:rPr lang="en-US" dirty="0"/>
              <a:t>Trend monitoring</a:t>
            </a:r>
          </a:p>
          <a:p>
            <a:pPr lvl="1"/>
            <a:r>
              <a:rPr lang="en-US" dirty="0"/>
              <a:t>Detection of possible unreported MIS-C cases</a:t>
            </a:r>
          </a:p>
        </p:txBody>
      </p:sp>
      <p:sp>
        <p:nvSpPr>
          <p:cNvPr id="5" name="Slide Number Placeholder 4"/>
          <p:cNvSpPr>
            <a:spLocks noGrp="1"/>
          </p:cNvSpPr>
          <p:nvPr>
            <p:ph type="sldNum" sz="quarter" idx="12"/>
          </p:nvPr>
        </p:nvSpPr>
        <p:spPr/>
        <p:txBody>
          <a:bodyPr/>
          <a:lstStyle/>
          <a:p>
            <a:pPr algn="ctr" defTabSz="342900" eaLnBrk="1" fontAlgn="auto" hangingPunct="1">
              <a:spcBef>
                <a:spcPts val="0"/>
              </a:spcBef>
              <a:spcAft>
                <a:spcPts val="0"/>
              </a:spcAft>
            </a:pPr>
            <a:fld id="{4FAB73BC-B049-4115-A692-8D63A059BFB8}" type="slidenum">
              <a:rPr lang="en-US" sz="1800" b="0">
                <a:solidFill>
                  <a:srgbClr val="002060"/>
                </a:solidFill>
                <a:latin typeface="Calibri" panose="020F0502020204030204" pitchFamily="34" charset="0"/>
                <a:cs typeface="Calibri" panose="020F0502020204030204" pitchFamily="34" charset="0"/>
              </a:rPr>
              <a:pPr algn="ctr" defTabSz="342900" eaLnBrk="1" fontAlgn="auto" hangingPunct="1">
                <a:spcBef>
                  <a:spcPts val="0"/>
                </a:spcBef>
                <a:spcAft>
                  <a:spcPts val="0"/>
                </a:spcAft>
              </a:pPr>
              <a:t>11</a:t>
            </a:fld>
            <a:endParaRPr lang="en-US" sz="1800" b="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046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graphicFrame>
        <p:nvGraphicFramePr>
          <p:cNvPr id="5" name="Content Placeholder 4"/>
          <p:cNvGraphicFramePr>
            <a:graphicFrameLocks noGrp="1"/>
          </p:cNvGraphicFramePr>
          <p:nvPr>
            <p:ph idx="1"/>
          </p:nvPr>
        </p:nvGraphicFramePr>
        <p:xfrm>
          <a:off x="2901951" y="648081"/>
          <a:ext cx="5486400" cy="38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pPr algn="ctr" defTabSz="342900" eaLnBrk="1" fontAlgn="auto" hangingPunct="1">
              <a:spcBef>
                <a:spcPts val="0"/>
              </a:spcBef>
              <a:spcAft>
                <a:spcPts val="0"/>
              </a:spcAft>
            </a:pPr>
            <a:fld id="{4FAB73BC-B049-4115-A692-8D63A059BFB8}" type="slidenum">
              <a:rPr lang="en-US" sz="1800" b="0">
                <a:solidFill>
                  <a:srgbClr val="002060"/>
                </a:solidFill>
                <a:latin typeface="Calibri" panose="020F0502020204030204" pitchFamily="34" charset="0"/>
                <a:cs typeface="Calibri" panose="020F0502020204030204" pitchFamily="34" charset="0"/>
              </a:rPr>
              <a:pPr algn="ctr" defTabSz="342900" eaLnBrk="1" fontAlgn="auto" hangingPunct="1">
                <a:spcBef>
                  <a:spcPts val="0"/>
                </a:spcBef>
                <a:spcAft>
                  <a:spcPts val="0"/>
                </a:spcAft>
              </a:pPr>
              <a:t>12</a:t>
            </a:fld>
            <a:endParaRPr lang="en-US" sz="1800" b="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505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Exploratory Query</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Using NSSP’s platform Essence, developed an exploratory, sensitive query searching for common symptoms of MIS-C</a:t>
            </a:r>
          </a:p>
          <a:p>
            <a:r>
              <a:rPr lang="en-US" dirty="0"/>
              <a:t>Developed an exploratory query</a:t>
            </a:r>
          </a:p>
          <a:p>
            <a:pPr lvl="1"/>
            <a:r>
              <a:rPr lang="en-US" dirty="0"/>
              <a:t>Age &lt; 21 years old</a:t>
            </a:r>
          </a:p>
          <a:p>
            <a:pPr lvl="1"/>
            <a:r>
              <a:rPr lang="en-US" dirty="0"/>
              <a:t>Included terms relevant to MIS-C case definitions</a:t>
            </a:r>
          </a:p>
          <a:p>
            <a:pPr lvl="2"/>
            <a:r>
              <a:rPr lang="en-US" dirty="0"/>
              <a:t>Kawasaki, various spellings and ICD 10 and SNOMED codes: M30.3, </a:t>
            </a:r>
          </a:p>
          <a:p>
            <a:pPr lvl="2"/>
            <a:r>
              <a:rPr lang="en-US" dirty="0"/>
              <a:t>MIS-C</a:t>
            </a:r>
          </a:p>
          <a:p>
            <a:pPr lvl="2"/>
            <a:r>
              <a:rPr lang="en-US" dirty="0" err="1"/>
              <a:t>Elevat</a:t>
            </a:r>
            <a:r>
              <a:rPr lang="en-US" dirty="0"/>
              <a:t> and </a:t>
            </a:r>
            <a:r>
              <a:rPr lang="en-US" dirty="0" err="1"/>
              <a:t>Inflam</a:t>
            </a:r>
            <a:r>
              <a:rPr lang="en-US" dirty="0"/>
              <a:t>; </a:t>
            </a:r>
            <a:r>
              <a:rPr lang="en-US" dirty="0" err="1"/>
              <a:t>Inflam</a:t>
            </a:r>
            <a:r>
              <a:rPr lang="en-US" dirty="0"/>
              <a:t> and marker; multi and inflame; </a:t>
            </a:r>
          </a:p>
          <a:p>
            <a:pPr lvl="2"/>
            <a:r>
              <a:rPr lang="en-US" dirty="0"/>
              <a:t>CRP and reactive and protein</a:t>
            </a:r>
          </a:p>
          <a:p>
            <a:pPr lvl="2"/>
            <a:r>
              <a:rPr lang="en-US" dirty="0"/>
              <a:t>Fever and rash, or blood shot, or trouble breath, or bluish/blueish</a:t>
            </a:r>
          </a:p>
          <a:p>
            <a:pPr lvl="2"/>
            <a:r>
              <a:rPr lang="en-US" dirty="0"/>
              <a:t>Fever and diarrhea; Fever and vomit</a:t>
            </a:r>
          </a:p>
          <a:p>
            <a:pPr lvl="1"/>
            <a:r>
              <a:rPr lang="en-US" dirty="0"/>
              <a:t>Reviewed results, refined,   and  added exclusion terms for commonly negated terms, acronyms, misspellings and typos:</a:t>
            </a:r>
          </a:p>
          <a:p>
            <a:pPr lvl="2"/>
            <a:r>
              <a:rPr lang="en-US" dirty="0"/>
              <a:t>Exclusion terms: Denies fever; Crash</a:t>
            </a:r>
          </a:p>
          <a:p>
            <a:pPr lvl="2"/>
            <a:r>
              <a:rPr lang="en-US" dirty="0"/>
              <a:t>Vomit and </a:t>
            </a:r>
            <a:r>
              <a:rPr lang="en-US" dirty="0" err="1"/>
              <a:t>vominting</a:t>
            </a:r>
            <a:r>
              <a:rPr lang="en-US" dirty="0"/>
              <a:t>  instead of vomiting</a:t>
            </a:r>
          </a:p>
          <a:p>
            <a:pPr lvl="1"/>
            <a:r>
              <a:rPr lang="en-US" dirty="0"/>
              <a:t>In November we added ICD-10 codes based on guidance from </a:t>
            </a:r>
            <a:r>
              <a:rPr lang="en-US" dirty="0">
                <a:hlinkClick r:id="rId2"/>
              </a:rPr>
              <a:t>American Academy of Pediatrics </a:t>
            </a:r>
            <a:r>
              <a:rPr lang="en-US" dirty="0"/>
              <a:t>for coding MIS-C in children</a:t>
            </a:r>
          </a:p>
          <a:p>
            <a:pPr lvl="2"/>
            <a:r>
              <a:rPr lang="en-US" dirty="0"/>
              <a:t>M35.8 and B94.8</a:t>
            </a:r>
          </a:p>
          <a:p>
            <a:pPr lvl="1"/>
            <a:r>
              <a:rPr lang="en-US" dirty="0"/>
              <a:t>To date, we have only seen 40 total visits associated with these ICD-10 codes, one additional confirmed case was identified from these</a:t>
            </a:r>
          </a:p>
        </p:txBody>
      </p:sp>
      <p:sp>
        <p:nvSpPr>
          <p:cNvPr id="5" name="Slide Number Placeholder 4"/>
          <p:cNvSpPr>
            <a:spLocks noGrp="1"/>
          </p:cNvSpPr>
          <p:nvPr>
            <p:ph type="sldNum" sz="quarter" idx="12"/>
          </p:nvPr>
        </p:nvSpPr>
        <p:spPr/>
        <p:txBody>
          <a:bodyPr/>
          <a:lstStyle/>
          <a:p>
            <a:pPr algn="ctr" defTabSz="342900" eaLnBrk="1" fontAlgn="auto" hangingPunct="1">
              <a:spcBef>
                <a:spcPts val="0"/>
              </a:spcBef>
              <a:spcAft>
                <a:spcPts val="0"/>
              </a:spcAft>
            </a:pPr>
            <a:fld id="{4FAB73BC-B049-4115-A692-8D63A059BFB8}" type="slidenum">
              <a:rPr lang="en-US" sz="1800" b="0">
                <a:solidFill>
                  <a:srgbClr val="002060"/>
                </a:solidFill>
                <a:latin typeface="Calibri" panose="020F0502020204030204" pitchFamily="34" charset="0"/>
                <a:cs typeface="Calibri" panose="020F0502020204030204" pitchFamily="34" charset="0"/>
              </a:rPr>
              <a:pPr algn="ctr" defTabSz="342900" eaLnBrk="1" fontAlgn="auto" hangingPunct="1">
                <a:spcBef>
                  <a:spcPts val="0"/>
                </a:spcBef>
                <a:spcAft>
                  <a:spcPts val="0"/>
                </a:spcAft>
              </a:pPr>
              <a:t>13</a:t>
            </a:fld>
            <a:endParaRPr lang="en-US" sz="1800" b="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811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Matched Results with Confirmed Cases</a:t>
            </a:r>
          </a:p>
        </p:txBody>
      </p:sp>
      <p:sp>
        <p:nvSpPr>
          <p:cNvPr id="3" name="Content Placeholder 2"/>
          <p:cNvSpPr>
            <a:spLocks noGrp="1"/>
          </p:cNvSpPr>
          <p:nvPr>
            <p:ph idx="1"/>
          </p:nvPr>
        </p:nvSpPr>
        <p:spPr/>
        <p:txBody>
          <a:bodyPr/>
          <a:lstStyle/>
          <a:p>
            <a:r>
              <a:rPr lang="en-US" dirty="0"/>
              <a:t>Upon revision, this query was still sensitive and pulled ~400 ED visits. </a:t>
            </a:r>
          </a:p>
          <a:p>
            <a:r>
              <a:rPr lang="en-US" dirty="0"/>
              <a:t>Using Medical Record Numbers and Dates of Birth, we matched these ED visits identified by the query with the Medical Record Numbers and birth dates of known MIS-C cases</a:t>
            </a:r>
          </a:p>
          <a:p>
            <a:pPr lvl="1"/>
            <a:r>
              <a:rPr lang="en-US" dirty="0"/>
              <a:t>Resulted in 22 patient matches and 27 visits</a:t>
            </a:r>
          </a:p>
          <a:p>
            <a:pPr lvl="1"/>
            <a:r>
              <a:rPr lang="en-US" dirty="0"/>
              <a:t>Reviewed CCs and ICD-9, ICD-10 and SNOMED codes to crosswalk and refine definitions</a:t>
            </a:r>
          </a:p>
        </p:txBody>
      </p:sp>
      <p:sp>
        <p:nvSpPr>
          <p:cNvPr id="5" name="Slide Number Placeholder 4"/>
          <p:cNvSpPr>
            <a:spLocks noGrp="1"/>
          </p:cNvSpPr>
          <p:nvPr>
            <p:ph type="sldNum" sz="quarter" idx="12"/>
          </p:nvPr>
        </p:nvSpPr>
        <p:spPr/>
        <p:txBody>
          <a:bodyPr/>
          <a:lstStyle/>
          <a:p>
            <a:pPr algn="ctr" defTabSz="342900" eaLnBrk="1" fontAlgn="auto" hangingPunct="1">
              <a:spcBef>
                <a:spcPts val="0"/>
              </a:spcBef>
              <a:spcAft>
                <a:spcPts val="0"/>
              </a:spcAft>
            </a:pPr>
            <a:fld id="{4FAB73BC-B049-4115-A692-8D63A059BFB8}" type="slidenum">
              <a:rPr lang="en-US" sz="1800" b="0">
                <a:solidFill>
                  <a:srgbClr val="002060"/>
                </a:solidFill>
                <a:latin typeface="Calibri" panose="020F0502020204030204" pitchFamily="34" charset="0"/>
                <a:cs typeface="Calibri" panose="020F0502020204030204" pitchFamily="34" charset="0"/>
              </a:rPr>
              <a:pPr algn="ctr" defTabSz="342900" eaLnBrk="1" fontAlgn="auto" hangingPunct="1">
                <a:spcBef>
                  <a:spcPts val="0"/>
                </a:spcBef>
                <a:spcAft>
                  <a:spcPts val="0"/>
                </a:spcAft>
              </a:pPr>
              <a:t>14</a:t>
            </a:fld>
            <a:endParaRPr lang="en-US" sz="1800" b="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703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810" y="1443282"/>
            <a:ext cx="2210612" cy="646964"/>
          </a:xfrm>
        </p:spPr>
        <p:txBody>
          <a:bodyPr/>
          <a:lstStyle/>
          <a:p>
            <a:r>
              <a:rPr lang="en-US" dirty="0"/>
              <a:t>Reverse Match</a:t>
            </a:r>
          </a:p>
        </p:txBody>
      </p:sp>
      <p:sp>
        <p:nvSpPr>
          <p:cNvPr id="3" name="Content Placeholder 2"/>
          <p:cNvSpPr>
            <a:spLocks noGrp="1"/>
          </p:cNvSpPr>
          <p:nvPr>
            <p:ph idx="1"/>
          </p:nvPr>
        </p:nvSpPr>
        <p:spPr>
          <a:xfrm>
            <a:off x="2925599" y="1605837"/>
            <a:ext cx="5486400" cy="1137364"/>
          </a:xfrm>
        </p:spPr>
        <p:txBody>
          <a:bodyPr>
            <a:normAutofit fontScale="92500"/>
          </a:bodyPr>
          <a:lstStyle/>
          <a:p>
            <a:pPr marL="0" indent="0">
              <a:buNone/>
            </a:pPr>
            <a:r>
              <a:rPr lang="en-US" dirty="0"/>
              <a:t>To improve identification of patients, we pulled a match of all MRNs of confirmed cases from Essence and conducted an analysis of terms</a:t>
            </a:r>
          </a:p>
          <a:p>
            <a:pPr lvl="1"/>
            <a:r>
              <a:rPr lang="en-US" dirty="0"/>
              <a:t>67 patients matched, including 14 with MIS-C or Kawasaki DDs</a:t>
            </a:r>
          </a:p>
          <a:p>
            <a:pPr lvl="1"/>
            <a:r>
              <a:rPr lang="en-US" dirty="0"/>
              <a:t>A match on DOB among those with MIS-C DDs identified one more</a:t>
            </a:r>
          </a:p>
          <a:p>
            <a:pPr lvl="1"/>
            <a:r>
              <a:rPr lang="en-US" dirty="0"/>
              <a:t>Total: 68 matches in Essence</a:t>
            </a:r>
          </a:p>
          <a:p>
            <a:pPr marL="720090" lvl="1" indent="-342900">
              <a:buFont typeface="+mj-lt"/>
              <a:buAutoNum type="arabicPeriod"/>
            </a:pPr>
            <a:endParaRPr lang="en-US" dirty="0"/>
          </a:p>
        </p:txBody>
      </p:sp>
      <p:sp>
        <p:nvSpPr>
          <p:cNvPr id="5" name="Slide Number Placeholder 4"/>
          <p:cNvSpPr>
            <a:spLocks noGrp="1"/>
          </p:cNvSpPr>
          <p:nvPr>
            <p:ph type="sldNum" sz="quarter" idx="12"/>
          </p:nvPr>
        </p:nvSpPr>
        <p:spPr/>
        <p:txBody>
          <a:bodyPr/>
          <a:lstStyle/>
          <a:p>
            <a:pPr algn="ctr" defTabSz="342900" eaLnBrk="1" fontAlgn="auto" hangingPunct="1">
              <a:spcBef>
                <a:spcPts val="0"/>
              </a:spcBef>
              <a:spcAft>
                <a:spcPts val="0"/>
              </a:spcAft>
            </a:pPr>
            <a:fld id="{4FAB73BC-B049-4115-A692-8D63A059BFB8}" type="slidenum">
              <a:rPr lang="en-US" sz="1800" b="0">
                <a:solidFill>
                  <a:srgbClr val="002060"/>
                </a:solidFill>
                <a:latin typeface="Calibri" panose="020F0502020204030204" pitchFamily="34" charset="0"/>
                <a:cs typeface="Calibri" panose="020F0502020204030204" pitchFamily="34" charset="0"/>
              </a:rPr>
              <a:pPr algn="ctr" defTabSz="342900" eaLnBrk="1" fontAlgn="auto" hangingPunct="1">
                <a:spcBef>
                  <a:spcPts val="0"/>
                </a:spcBef>
                <a:spcAft>
                  <a:spcPts val="0"/>
                </a:spcAft>
              </a:pPr>
              <a:t>15</a:t>
            </a:fld>
            <a:endParaRPr lang="en-US" sz="1800" b="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099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Chief Complaints</a:t>
            </a:r>
          </a:p>
        </p:txBody>
      </p:sp>
      <p:sp>
        <p:nvSpPr>
          <p:cNvPr id="6" name="Slide Number Placeholder 5"/>
          <p:cNvSpPr>
            <a:spLocks noGrp="1"/>
          </p:cNvSpPr>
          <p:nvPr>
            <p:ph type="sldNum" sz="quarter" idx="12"/>
          </p:nvPr>
        </p:nvSpPr>
        <p:spPr/>
        <p:txBody>
          <a:bodyPr/>
          <a:lstStyle/>
          <a:p>
            <a:pPr algn="ctr" defTabSz="342900" eaLnBrk="1" fontAlgn="auto" hangingPunct="1">
              <a:spcBef>
                <a:spcPts val="0"/>
              </a:spcBef>
              <a:spcAft>
                <a:spcPts val="0"/>
              </a:spcAft>
            </a:pPr>
            <a:fld id="{4FAB73BC-B049-4115-A692-8D63A059BFB8}" type="slidenum">
              <a:rPr lang="en-US" sz="1800" b="0">
                <a:solidFill>
                  <a:srgbClr val="002060"/>
                </a:solidFill>
                <a:latin typeface="Calibri" panose="020F0502020204030204" pitchFamily="34" charset="0"/>
                <a:cs typeface="Calibri" panose="020F0502020204030204" pitchFamily="34" charset="0"/>
              </a:rPr>
              <a:pPr algn="ctr" defTabSz="342900" eaLnBrk="1" fontAlgn="auto" hangingPunct="1">
                <a:spcBef>
                  <a:spcPts val="0"/>
                </a:spcBef>
                <a:spcAft>
                  <a:spcPts val="0"/>
                </a:spcAft>
              </a:pPr>
              <a:t>16</a:t>
            </a:fld>
            <a:endParaRPr lang="en-US" sz="1800" b="0" dirty="0">
              <a:solidFill>
                <a:srgbClr val="002060"/>
              </a:solidFill>
              <a:latin typeface="Calibri" panose="020F0502020204030204" pitchFamily="34" charset="0"/>
              <a:cs typeface="Calibri" panose="020F0502020204030204" pitchFamily="34" charset="0"/>
            </a:endParaRPr>
          </a:p>
        </p:txBody>
      </p:sp>
      <p:sp>
        <p:nvSpPr>
          <p:cNvPr id="9" name="Content Placeholder 2"/>
          <p:cNvSpPr txBox="1">
            <a:spLocks/>
          </p:cNvSpPr>
          <p:nvPr/>
        </p:nvSpPr>
        <p:spPr>
          <a:xfrm>
            <a:off x="2901951" y="648081"/>
            <a:ext cx="5486400" cy="3840480"/>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37160" indent="-137160" defTabSz="685800" fontAlgn="auto">
              <a:spcBef>
                <a:spcPts val="900"/>
              </a:spcBef>
              <a:spcAft>
                <a:spcPts val="0"/>
              </a:spcAft>
              <a:buClr>
                <a:srgbClr val="40BAD2"/>
              </a:buClr>
            </a:pPr>
            <a:endParaRPr lang="en-US" sz="1500" dirty="0">
              <a:solidFill>
                <a:srgbClr val="000000">
                  <a:lumMod val="65000"/>
                  <a:lumOff val="35000"/>
                </a:srgbClr>
              </a:solidFill>
              <a:latin typeface="Corbel" panose="020B0503020204020204"/>
            </a:endParaRPr>
          </a:p>
        </p:txBody>
      </p:sp>
      <p:sp>
        <p:nvSpPr>
          <p:cNvPr id="10" name="Content Placeholder 2"/>
          <p:cNvSpPr txBox="1">
            <a:spLocks/>
          </p:cNvSpPr>
          <p:nvPr/>
        </p:nvSpPr>
        <p:spPr>
          <a:xfrm>
            <a:off x="2909834" y="721271"/>
            <a:ext cx="5797748" cy="783665"/>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defTabSz="685800" fontAlgn="auto">
              <a:spcBef>
                <a:spcPts val="900"/>
              </a:spcBef>
              <a:spcAft>
                <a:spcPts val="0"/>
              </a:spcAft>
              <a:buClr>
                <a:srgbClr val="40BAD2"/>
              </a:buClr>
              <a:buNone/>
            </a:pPr>
            <a:r>
              <a:rPr lang="en-US" sz="1500" dirty="0">
                <a:solidFill>
                  <a:srgbClr val="000000">
                    <a:lumMod val="65000"/>
                    <a:lumOff val="35000"/>
                  </a:srgbClr>
                </a:solidFill>
                <a:latin typeface="Corbel" panose="020B0503020204020204"/>
              </a:rPr>
              <a:t>Most frequent chief complaint terms: Fever, Vomiting, Abdominal pain, COVID, Cough, Rash, Headache, Shortness of Breath,  and Diarrhea</a:t>
            </a:r>
          </a:p>
        </p:txBody>
      </p:sp>
      <p:pic>
        <p:nvPicPr>
          <p:cNvPr id="11" name="Picture 10"/>
          <p:cNvPicPr>
            <a:picLocks noChangeAspect="1"/>
          </p:cNvPicPr>
          <p:nvPr/>
        </p:nvPicPr>
        <p:blipFill rotWithShape="1">
          <a:blip r:embed="rId2"/>
          <a:srcRect l="5321" r="2741" b="56718"/>
          <a:stretch/>
        </p:blipFill>
        <p:spPr>
          <a:xfrm>
            <a:off x="3013362" y="1472844"/>
            <a:ext cx="4184074" cy="1933987"/>
          </a:xfrm>
          <a:prstGeom prst="rect">
            <a:avLst/>
          </a:prstGeom>
          <a:ln/>
        </p:spPr>
        <p:style>
          <a:lnRef idx="2">
            <a:schemeClr val="accent4"/>
          </a:lnRef>
          <a:fillRef idx="1">
            <a:schemeClr val="lt1"/>
          </a:fillRef>
          <a:effectRef idx="0">
            <a:schemeClr val="accent4"/>
          </a:effectRef>
          <a:fontRef idx="minor">
            <a:schemeClr val="dk1"/>
          </a:fontRef>
        </p:style>
      </p:pic>
      <p:pic>
        <p:nvPicPr>
          <p:cNvPr id="12" name="Picture 11"/>
          <p:cNvPicPr>
            <a:picLocks noChangeAspect="1"/>
          </p:cNvPicPr>
          <p:nvPr/>
        </p:nvPicPr>
        <p:blipFill rotWithShape="1">
          <a:blip r:embed="rId3"/>
          <a:srcRect b="64399"/>
          <a:stretch/>
        </p:blipFill>
        <p:spPr>
          <a:xfrm>
            <a:off x="4360166" y="3134262"/>
            <a:ext cx="4271479" cy="1631411"/>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3553175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Discharge Diagnoses</a:t>
            </a:r>
          </a:p>
        </p:txBody>
      </p:sp>
      <p:sp>
        <p:nvSpPr>
          <p:cNvPr id="3" name="Content Placeholder 2"/>
          <p:cNvSpPr>
            <a:spLocks noGrp="1"/>
          </p:cNvSpPr>
          <p:nvPr>
            <p:ph idx="1"/>
          </p:nvPr>
        </p:nvSpPr>
        <p:spPr>
          <a:xfrm>
            <a:off x="2613248" y="742554"/>
            <a:ext cx="5911597" cy="2142416"/>
          </a:xfrm>
        </p:spPr>
        <p:txBody>
          <a:bodyPr>
            <a:normAutofit fontScale="92500" lnSpcReduction="20000"/>
          </a:bodyPr>
          <a:lstStyle/>
          <a:p>
            <a:pPr marL="0" indent="0">
              <a:buNone/>
            </a:pPr>
            <a:r>
              <a:rPr lang="en-US" dirty="0"/>
              <a:t>Most common discharge diagnoses:</a:t>
            </a:r>
          </a:p>
          <a:p>
            <a:pPr lvl="1"/>
            <a:r>
              <a:rPr lang="en-US" dirty="0"/>
              <a:t>R50.9 Fever</a:t>
            </a:r>
          </a:p>
          <a:p>
            <a:pPr lvl="1"/>
            <a:r>
              <a:rPr lang="en-US" dirty="0"/>
              <a:t>E86.0 Dehydration</a:t>
            </a:r>
          </a:p>
          <a:p>
            <a:pPr lvl="1"/>
            <a:r>
              <a:rPr lang="en-US" dirty="0"/>
              <a:t>R05 Cough</a:t>
            </a:r>
          </a:p>
          <a:p>
            <a:pPr lvl="1"/>
            <a:r>
              <a:rPr lang="en-US" dirty="0"/>
              <a:t>J06.9 Acute upper respiratory infection</a:t>
            </a:r>
          </a:p>
          <a:p>
            <a:pPr lvl="1"/>
            <a:r>
              <a:rPr lang="en-US" dirty="0"/>
              <a:t>R79.89 Other specified abnormal findings of blood chemistry</a:t>
            </a:r>
          </a:p>
          <a:p>
            <a:pPr lvl="1"/>
            <a:r>
              <a:rPr lang="en-US" dirty="0"/>
              <a:t>R06.02 Shortness of Breath</a:t>
            </a:r>
          </a:p>
          <a:p>
            <a:pPr lvl="1"/>
            <a:r>
              <a:rPr lang="en-US" dirty="0"/>
              <a:t>R65.10 Systemic inflammatory response syndrome of non-infectious origin without acute organ dysfunction</a:t>
            </a:r>
          </a:p>
          <a:p>
            <a:pPr lvl="1"/>
            <a:r>
              <a:rPr lang="en-US" dirty="0"/>
              <a:t>A41.9 Sepsis, unspecified organism</a:t>
            </a:r>
          </a:p>
          <a:p>
            <a:pPr lvl="1"/>
            <a:r>
              <a:rPr lang="en-US" dirty="0"/>
              <a:t>B34.9 Viral infection</a:t>
            </a:r>
          </a:p>
          <a:p>
            <a:endParaRPr lang="en-US" dirty="0"/>
          </a:p>
        </p:txBody>
      </p:sp>
      <p:sp>
        <p:nvSpPr>
          <p:cNvPr id="6" name="Slide Number Placeholder 5"/>
          <p:cNvSpPr>
            <a:spLocks noGrp="1"/>
          </p:cNvSpPr>
          <p:nvPr>
            <p:ph type="sldNum" sz="quarter" idx="12"/>
          </p:nvPr>
        </p:nvSpPr>
        <p:spPr/>
        <p:txBody>
          <a:bodyPr/>
          <a:lstStyle/>
          <a:p>
            <a:pPr defTabSz="342900" eaLnBrk="1" fontAlgn="auto" hangingPunct="1">
              <a:spcBef>
                <a:spcPts val="0"/>
              </a:spcBef>
              <a:spcAft>
                <a:spcPts val="0"/>
              </a:spcAft>
            </a:pPr>
            <a:fld id="{4FAB73BC-B049-4115-A692-8D63A059BFB8}" type="slidenum">
              <a:rPr lang="en-US" sz="1800" b="0">
                <a:solidFill>
                  <a:srgbClr val="002060"/>
                </a:solidFill>
                <a:latin typeface="Calibri" panose="020F0502020204030204" pitchFamily="34" charset="0"/>
                <a:cs typeface="Calibri" panose="020F0502020204030204" pitchFamily="34" charset="0"/>
              </a:rPr>
              <a:pPr defTabSz="342900" eaLnBrk="1" fontAlgn="auto" hangingPunct="1">
                <a:spcBef>
                  <a:spcPts val="0"/>
                </a:spcBef>
                <a:spcAft>
                  <a:spcPts val="0"/>
                </a:spcAft>
              </a:pPr>
              <a:t>17</a:t>
            </a:fld>
            <a:endParaRPr lang="en-US" sz="1800" b="0" dirty="0">
              <a:solidFill>
                <a:srgbClr val="002060"/>
              </a:solidFill>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rotWithShape="1">
          <a:blip r:embed="rId2"/>
          <a:srcRect l="3678" r="3327" b="48312"/>
          <a:stretch/>
        </p:blipFill>
        <p:spPr>
          <a:xfrm>
            <a:off x="5022273" y="2590408"/>
            <a:ext cx="3747655" cy="2279464"/>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297509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 Associations</a:t>
            </a:r>
          </a:p>
        </p:txBody>
      </p:sp>
      <p:sp>
        <p:nvSpPr>
          <p:cNvPr id="6" name="Slide Number Placeholder 5"/>
          <p:cNvSpPr>
            <a:spLocks noGrp="1"/>
          </p:cNvSpPr>
          <p:nvPr>
            <p:ph type="sldNum" sz="quarter" idx="12"/>
          </p:nvPr>
        </p:nvSpPr>
        <p:spPr/>
        <p:txBody>
          <a:bodyPr/>
          <a:lstStyle/>
          <a:p>
            <a:pPr algn="ctr" defTabSz="342900" eaLnBrk="1" fontAlgn="auto" hangingPunct="1">
              <a:spcBef>
                <a:spcPts val="0"/>
              </a:spcBef>
              <a:spcAft>
                <a:spcPts val="0"/>
              </a:spcAft>
            </a:pPr>
            <a:fld id="{4FAB73BC-B049-4115-A692-8D63A059BFB8}" type="slidenum">
              <a:rPr lang="en-US" sz="1800" b="0">
                <a:solidFill>
                  <a:srgbClr val="002060"/>
                </a:solidFill>
                <a:latin typeface="Calibri" panose="020F0502020204030204" pitchFamily="34" charset="0"/>
                <a:cs typeface="Calibri" panose="020F0502020204030204" pitchFamily="34" charset="0"/>
              </a:rPr>
              <a:pPr algn="ctr" defTabSz="342900" eaLnBrk="1" fontAlgn="auto" hangingPunct="1">
                <a:spcBef>
                  <a:spcPts val="0"/>
                </a:spcBef>
                <a:spcAft>
                  <a:spcPts val="0"/>
                </a:spcAft>
              </a:pPr>
              <a:t>18</a:t>
            </a:fld>
            <a:endParaRPr lang="en-US" sz="1800" b="0" dirty="0">
              <a:solidFill>
                <a:srgbClr val="002060"/>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rotWithShape="1">
          <a:blip r:embed="rId2"/>
          <a:srcRect b="8919"/>
          <a:stretch/>
        </p:blipFill>
        <p:spPr>
          <a:xfrm>
            <a:off x="3433917" y="519544"/>
            <a:ext cx="4607412" cy="4038601"/>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1054373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Refined Query &amp; Key Findings</a:t>
            </a:r>
          </a:p>
        </p:txBody>
      </p:sp>
      <p:sp>
        <p:nvSpPr>
          <p:cNvPr id="3" name="Content Placeholder 2"/>
          <p:cNvSpPr>
            <a:spLocks noGrp="1"/>
          </p:cNvSpPr>
          <p:nvPr>
            <p:ph idx="1"/>
          </p:nvPr>
        </p:nvSpPr>
        <p:spPr/>
        <p:txBody>
          <a:bodyPr/>
          <a:lstStyle/>
          <a:p>
            <a:r>
              <a:rPr lang="en-US" dirty="0"/>
              <a:t>Removed GI syndrome search because non-specific</a:t>
            </a:r>
          </a:p>
          <a:p>
            <a:r>
              <a:rPr lang="en-US" dirty="0"/>
              <a:t>MIS-C/ Kawasaki DDs: M30.3, M35.8, B94.8, 75053002, 16025471000119107, </a:t>
            </a:r>
          </a:p>
          <a:p>
            <a:r>
              <a:rPr lang="en-US" dirty="0"/>
              <a:t>Additional DDs: R79.89, R65.1, A41.9</a:t>
            </a:r>
          </a:p>
          <a:p>
            <a:r>
              <a:rPr lang="en-US" dirty="0"/>
              <a:t>Key terms: Various spellings of Kawasaki, MIS-C, and Inflammatory syndromes to capture visits with missing DDs</a:t>
            </a:r>
          </a:p>
          <a:p>
            <a:r>
              <a:rPr lang="en-US" dirty="0"/>
              <a:t>Age&lt;21</a:t>
            </a:r>
          </a:p>
          <a:p>
            <a:r>
              <a:rPr lang="en-US" dirty="0"/>
              <a:t>Apply to CCDD Free Text, Clinical Impressions, and Triage Notes</a:t>
            </a:r>
          </a:p>
          <a:p>
            <a:r>
              <a:rPr lang="en-US" dirty="0"/>
              <a:t>Use both the MIS-C/Kawasaki discharge diagnoses to review more specific visits, and the combination CCDD query to find additional visits that are missing discharge diagnoses and find possible MIS-C cases</a:t>
            </a:r>
          </a:p>
        </p:txBody>
      </p:sp>
      <p:sp>
        <p:nvSpPr>
          <p:cNvPr id="5" name="Slide Number Placeholder 4"/>
          <p:cNvSpPr>
            <a:spLocks noGrp="1"/>
          </p:cNvSpPr>
          <p:nvPr>
            <p:ph type="sldNum" sz="quarter" idx="12"/>
          </p:nvPr>
        </p:nvSpPr>
        <p:spPr/>
        <p:txBody>
          <a:bodyPr/>
          <a:lstStyle/>
          <a:p>
            <a:pPr algn="ctr" defTabSz="342900" eaLnBrk="1" fontAlgn="auto" hangingPunct="1">
              <a:spcBef>
                <a:spcPts val="0"/>
              </a:spcBef>
              <a:spcAft>
                <a:spcPts val="0"/>
              </a:spcAft>
            </a:pPr>
            <a:fld id="{4FAB73BC-B049-4115-A692-8D63A059BFB8}" type="slidenum">
              <a:rPr lang="en-US" sz="1800" b="0">
                <a:solidFill>
                  <a:srgbClr val="002060"/>
                </a:solidFill>
                <a:latin typeface="Calibri" panose="020F0502020204030204" pitchFamily="34" charset="0"/>
                <a:cs typeface="Calibri" panose="020F0502020204030204" pitchFamily="34" charset="0"/>
              </a:rPr>
              <a:pPr algn="ctr" defTabSz="342900" eaLnBrk="1" fontAlgn="auto" hangingPunct="1">
                <a:spcBef>
                  <a:spcPts val="0"/>
                </a:spcBef>
                <a:spcAft>
                  <a:spcPts val="0"/>
                </a:spcAft>
              </a:pPr>
              <a:t>19</a:t>
            </a:fld>
            <a:endParaRPr lang="en-US" sz="1800" b="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267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3401-56DF-4988-9FF9-65255E226801}"/>
              </a:ext>
            </a:extLst>
          </p:cNvPr>
          <p:cNvSpPr>
            <a:spLocks noGrp="1"/>
          </p:cNvSpPr>
          <p:nvPr>
            <p:ph type="title"/>
          </p:nvPr>
        </p:nvSpPr>
        <p:spPr/>
        <p:txBody>
          <a:bodyPr/>
          <a:lstStyle/>
          <a:p>
            <a:r>
              <a:rPr lang="en-US" dirty="0">
                <a:solidFill>
                  <a:schemeClr val="accent6"/>
                </a:solidFill>
              </a:rPr>
              <a:t>Welcome</a:t>
            </a:r>
          </a:p>
        </p:txBody>
      </p:sp>
      <p:sp>
        <p:nvSpPr>
          <p:cNvPr id="3" name="Text Placeholder 2">
            <a:extLst>
              <a:ext uri="{FF2B5EF4-FFF2-40B4-BE49-F238E27FC236}">
                <a16:creationId xmlns:a16="http://schemas.microsoft.com/office/drawing/2014/main" id="{97CDC738-10A2-477E-9FDC-2C7B4E23E643}"/>
              </a:ext>
            </a:extLst>
          </p:cNvPr>
          <p:cNvSpPr>
            <a:spLocks noGrp="1"/>
          </p:cNvSpPr>
          <p:nvPr>
            <p:ph type="body" sz="quarter" idx="10"/>
          </p:nvPr>
        </p:nvSpPr>
        <p:spPr>
          <a:xfrm>
            <a:off x="457200" y="1158874"/>
            <a:ext cx="8229600" cy="3675675"/>
          </a:xfrm>
        </p:spPr>
        <p:txBody>
          <a:bodyPr/>
          <a:lstStyle/>
          <a:p>
            <a:pPr lvl="0"/>
            <a:r>
              <a:rPr lang="en-US" dirty="0"/>
              <a:t>CDC Updates</a:t>
            </a:r>
          </a:p>
          <a:p>
            <a:pPr lvl="0"/>
            <a:r>
              <a:rPr lang="en-US" dirty="0"/>
              <a:t>Louisiana presentation with Q&amp;A</a:t>
            </a:r>
          </a:p>
          <a:p>
            <a:pPr lvl="1"/>
            <a:r>
              <a:rPr lang="en-US" dirty="0"/>
              <a:t>Syndromic surveillance, ESSENCE queries, outreach activities</a:t>
            </a:r>
          </a:p>
          <a:p>
            <a:pPr lvl="0"/>
            <a:r>
              <a:rPr lang="en-US" dirty="0"/>
              <a:t>Minnesota presentation with Q&amp;A</a:t>
            </a:r>
          </a:p>
          <a:p>
            <a:pPr lvl="1"/>
            <a:r>
              <a:rPr lang="en-US" dirty="0"/>
              <a:t>Experiences and activities with outreach to coroners and medical examiners </a:t>
            </a:r>
          </a:p>
          <a:p>
            <a:pPr lvl="0"/>
            <a:r>
              <a:rPr lang="en-US" dirty="0"/>
              <a:t>CDC presentation with Q&amp;A</a:t>
            </a:r>
          </a:p>
          <a:p>
            <a:pPr lvl="1"/>
            <a:r>
              <a:rPr lang="en-US" dirty="0"/>
              <a:t>Postmortem guidance review and consideration of MIS-C in pediatric deaths</a:t>
            </a:r>
          </a:p>
          <a:p>
            <a:pPr lvl="0"/>
            <a:r>
              <a:rPr lang="en-US" dirty="0"/>
              <a:t>Additional Q&amp;A as needed</a:t>
            </a:r>
          </a:p>
          <a:p>
            <a:endParaRPr lang="en-US" dirty="0">
              <a:solidFill>
                <a:schemeClr val="accent6"/>
              </a:solidFill>
            </a:endParaRPr>
          </a:p>
        </p:txBody>
      </p:sp>
      <p:sp>
        <p:nvSpPr>
          <p:cNvPr id="5" name="TextBox 4">
            <a:extLst>
              <a:ext uri="{FF2B5EF4-FFF2-40B4-BE49-F238E27FC236}">
                <a16:creationId xmlns:a16="http://schemas.microsoft.com/office/drawing/2014/main" id="{FC6903AB-A529-4F26-922C-41632FF5904D}"/>
              </a:ext>
            </a:extLst>
          </p:cNvPr>
          <p:cNvSpPr txBox="1"/>
          <p:nvPr/>
        </p:nvSpPr>
        <p:spPr>
          <a:xfrm>
            <a:off x="8546123" y="4560862"/>
            <a:ext cx="281353" cy="369332"/>
          </a:xfrm>
          <a:prstGeom prst="rect">
            <a:avLst/>
          </a:prstGeom>
          <a:noFill/>
        </p:spPr>
        <p:txBody>
          <a:bodyPr wrap="square" rtlCol="0">
            <a:spAutoFit/>
          </a:bodyPr>
          <a:lstStyle/>
          <a:p>
            <a:r>
              <a:rPr lang="en-US" dirty="0">
                <a:solidFill>
                  <a:srgbClr val="000000"/>
                </a:solidFill>
                <a:latin typeface="Calibri" panose="020F0502020204030204" pitchFamily="34" charset="0"/>
              </a:rPr>
              <a:t>2</a:t>
            </a:r>
          </a:p>
        </p:txBody>
      </p:sp>
    </p:spTree>
    <p:extLst>
      <p:ext uri="{BB962C8B-B14F-4D97-AF65-F5344CB8AC3E}">
        <p14:creationId xmlns:p14="http://schemas.microsoft.com/office/powerpoint/2010/main" val="25209749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Thank you!</a:t>
            </a:r>
          </a:p>
        </p:txBody>
      </p:sp>
      <p:sp>
        <p:nvSpPr>
          <p:cNvPr id="7" name="Subtitle 6"/>
          <p:cNvSpPr>
            <a:spLocks noGrp="1"/>
          </p:cNvSpPr>
          <p:nvPr>
            <p:ph type="subTitle" idx="1"/>
          </p:nvPr>
        </p:nvSpPr>
        <p:spPr>
          <a:xfrm>
            <a:off x="1996586" y="3512210"/>
            <a:ext cx="5486400" cy="685800"/>
          </a:xfrm>
        </p:spPr>
        <p:txBody>
          <a:bodyPr>
            <a:normAutofit fontScale="62500" lnSpcReduction="20000"/>
          </a:bodyPr>
          <a:lstStyle/>
          <a:p>
            <a:r>
              <a:rPr lang="en-US" dirty="0"/>
              <a:t>Julie Hand – Julie.Hand@la.gov</a:t>
            </a:r>
          </a:p>
          <a:p>
            <a:r>
              <a:rPr lang="en-US" dirty="0"/>
              <a:t>Gillian Richardson – Gillian.Richardson@la.gov</a:t>
            </a:r>
          </a:p>
          <a:p>
            <a:r>
              <a:rPr lang="en-US" dirty="0"/>
              <a:t>Lizzie Mytty – Elizabeth.Mytty@la.gov </a:t>
            </a:r>
          </a:p>
          <a:p>
            <a:endParaRPr lang="en-US" dirty="0"/>
          </a:p>
        </p:txBody>
      </p:sp>
      <p:sp>
        <p:nvSpPr>
          <p:cNvPr id="2" name="TextBox 1">
            <a:extLst>
              <a:ext uri="{FF2B5EF4-FFF2-40B4-BE49-F238E27FC236}">
                <a16:creationId xmlns:a16="http://schemas.microsoft.com/office/drawing/2014/main" id="{89F57636-603B-4019-A051-2E7BE8DF7026}"/>
              </a:ext>
            </a:extLst>
          </p:cNvPr>
          <p:cNvSpPr txBox="1"/>
          <p:nvPr/>
        </p:nvSpPr>
        <p:spPr>
          <a:xfrm>
            <a:off x="8470759" y="4774168"/>
            <a:ext cx="482321" cy="369332"/>
          </a:xfrm>
          <a:prstGeom prst="rect">
            <a:avLst/>
          </a:prstGeom>
          <a:noFill/>
        </p:spPr>
        <p:txBody>
          <a:bodyPr wrap="square" rtlCol="0">
            <a:spAutoFit/>
          </a:bodyPr>
          <a:lstStyle/>
          <a:p>
            <a:r>
              <a:rPr lang="en-US" dirty="0">
                <a:solidFill>
                  <a:srgbClr val="002060"/>
                </a:solidFill>
              </a:rPr>
              <a:t>20</a:t>
            </a:r>
          </a:p>
        </p:txBody>
      </p:sp>
    </p:spTree>
    <p:extLst>
      <p:ext uri="{BB962C8B-B14F-4D97-AF65-F5344CB8AC3E}">
        <p14:creationId xmlns:p14="http://schemas.microsoft.com/office/powerpoint/2010/main" val="1720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228600" y="4286250"/>
            <a:ext cx="8686800" cy="457200"/>
          </a:xfrm>
        </p:spPr>
        <p:txBody>
          <a:bodyPr>
            <a:noAutofit/>
          </a:bodyPr>
          <a:lstStyle/>
          <a:p>
            <a:pPr>
              <a:spcBef>
                <a:spcPts val="0"/>
              </a:spcBef>
              <a:spcAft>
                <a:spcPts val="0"/>
              </a:spcAft>
            </a:pPr>
            <a:r>
              <a:rPr lang="en-US" sz="1500" dirty="0"/>
              <a:t>Sarah Lim, </a:t>
            </a:r>
            <a:r>
              <a:rPr lang="en-US" sz="1500" dirty="0" err="1"/>
              <a:t>MBBCh</a:t>
            </a:r>
            <a:endParaRPr lang="en-US" sz="1500" dirty="0"/>
          </a:p>
          <a:p>
            <a:pPr>
              <a:spcBef>
                <a:spcPts val="0"/>
              </a:spcBef>
              <a:spcAft>
                <a:spcPts val="0"/>
              </a:spcAft>
            </a:pPr>
            <a:r>
              <a:rPr lang="en-US" sz="1500" dirty="0"/>
              <a:t>Medical Specialist, Infectious Disease Epidemiology, Prevention and Control</a:t>
            </a:r>
          </a:p>
        </p:txBody>
      </p:sp>
      <p:sp>
        <p:nvSpPr>
          <p:cNvPr id="2" name="Title 1" descr="&quot;&quot;"/>
          <p:cNvSpPr>
            <a:spLocks noGrp="1"/>
          </p:cNvSpPr>
          <p:nvPr>
            <p:ph type="ctrTitle"/>
          </p:nvPr>
        </p:nvSpPr>
        <p:spPr/>
        <p:txBody>
          <a:bodyPr>
            <a:normAutofit fontScale="90000"/>
          </a:bodyPr>
          <a:lstStyle/>
          <a:p>
            <a:r>
              <a:rPr lang="en-US" dirty="0"/>
              <a:t>MIS-C in Minnesota</a:t>
            </a:r>
            <a:br>
              <a:rPr lang="en-US" dirty="0"/>
            </a:br>
            <a:r>
              <a:rPr lang="en-US" sz="2100" dirty="0"/>
              <a:t>Outreach to coroners and medical examiners</a:t>
            </a:r>
            <a:endParaRPr lang="en-US" dirty="0"/>
          </a:p>
        </p:txBody>
      </p:sp>
    </p:spTree>
    <p:extLst>
      <p:ext uri="{BB962C8B-B14F-4D97-AF65-F5344CB8AC3E}">
        <p14:creationId xmlns:p14="http://schemas.microsoft.com/office/powerpoint/2010/main" val="203617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MIS-C: Case reporting in MN</a:t>
            </a:r>
          </a:p>
        </p:txBody>
      </p:sp>
      <p:sp>
        <p:nvSpPr>
          <p:cNvPr id="7" name="Content Placeholder 6"/>
          <p:cNvSpPr>
            <a:spLocks noGrp="1"/>
          </p:cNvSpPr>
          <p:nvPr>
            <p:ph idx="1"/>
          </p:nvPr>
        </p:nvSpPr>
        <p:spPr>
          <a:xfrm>
            <a:off x="6246055" y="1195969"/>
            <a:ext cx="2669345" cy="3436754"/>
          </a:xfrm>
        </p:spPr>
        <p:txBody>
          <a:bodyPr>
            <a:normAutofit/>
          </a:bodyPr>
          <a:lstStyle/>
          <a:p>
            <a:r>
              <a:rPr lang="en-US" sz="1800" dirty="0"/>
              <a:t>74 confirmed cases since May 2020</a:t>
            </a:r>
          </a:p>
          <a:p>
            <a:pPr lvl="1"/>
            <a:r>
              <a:rPr lang="en-US" sz="1500" dirty="0"/>
              <a:t>Average age 8</a:t>
            </a:r>
          </a:p>
          <a:p>
            <a:pPr lvl="1"/>
            <a:r>
              <a:rPr lang="en-US" sz="1500" dirty="0"/>
              <a:t>M:F 72%: 28%</a:t>
            </a:r>
          </a:p>
          <a:p>
            <a:pPr lvl="1"/>
            <a:r>
              <a:rPr lang="en-US" sz="1500" dirty="0"/>
              <a:t>58% Black or Hispanic</a:t>
            </a:r>
          </a:p>
          <a:p>
            <a:r>
              <a:rPr lang="en-US" sz="1800" dirty="0"/>
              <a:t>Cases reported by pediatric providers and reviewed individually by MDH ID physician</a:t>
            </a:r>
          </a:p>
        </p:txBody>
      </p:sp>
      <p:pic>
        <p:nvPicPr>
          <p:cNvPr id="2" name="Picture 1"/>
          <p:cNvPicPr>
            <a:picLocks noChangeAspect="1"/>
          </p:cNvPicPr>
          <p:nvPr/>
        </p:nvPicPr>
        <p:blipFill>
          <a:blip r:embed="rId2"/>
          <a:stretch>
            <a:fillRect/>
          </a:stretch>
        </p:blipFill>
        <p:spPr>
          <a:xfrm>
            <a:off x="208323" y="1085240"/>
            <a:ext cx="5911124" cy="3429000"/>
          </a:xfrm>
          <a:prstGeom prst="rect">
            <a:avLst/>
          </a:prstGeom>
        </p:spPr>
      </p:pic>
      <p:sp>
        <p:nvSpPr>
          <p:cNvPr id="5" name="Slide Number Placeholder 4">
            <a:extLst>
              <a:ext uri="{FF2B5EF4-FFF2-40B4-BE49-F238E27FC236}">
                <a16:creationId xmlns:a16="http://schemas.microsoft.com/office/drawing/2014/main" id="{8AC485B9-EF07-409F-A744-64F524C12945}"/>
              </a:ext>
            </a:extLst>
          </p:cNvPr>
          <p:cNvSpPr>
            <a:spLocks noGrp="1"/>
          </p:cNvSpPr>
          <p:nvPr>
            <p:ph type="sldNum" sz="quarter" idx="12"/>
          </p:nvPr>
        </p:nvSpPr>
        <p:spPr/>
        <p:txBody>
          <a:bodyPr/>
          <a:lstStyle/>
          <a:p>
            <a:fld id="{48F63A3B-78C7-47BE-AE5E-E10140E04643}" type="slidenum">
              <a:rPr lang="en-US" sz="1800" smtClean="0">
                <a:solidFill>
                  <a:srgbClr val="002060"/>
                </a:solidFill>
              </a:rPr>
              <a:t>22</a:t>
            </a:fld>
            <a:endParaRPr lang="en-US" sz="1800" dirty="0">
              <a:solidFill>
                <a:srgbClr val="002060"/>
              </a:solidFill>
            </a:endParaRPr>
          </a:p>
        </p:txBody>
      </p:sp>
    </p:spTree>
    <p:extLst>
      <p:ext uri="{BB962C8B-B14F-4D97-AF65-F5344CB8AC3E}">
        <p14:creationId xmlns:p14="http://schemas.microsoft.com/office/powerpoint/2010/main" val="643267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Communication Activities</a:t>
            </a:r>
          </a:p>
        </p:txBody>
      </p:sp>
      <p:sp>
        <p:nvSpPr>
          <p:cNvPr id="3" name="Content Placeholder 2"/>
          <p:cNvSpPr>
            <a:spLocks noGrp="1"/>
          </p:cNvSpPr>
          <p:nvPr>
            <p:ph idx="1"/>
          </p:nvPr>
        </p:nvSpPr>
        <p:spPr>
          <a:xfrm>
            <a:off x="284871" y="1195969"/>
            <a:ext cx="8630529" cy="3436754"/>
          </a:xfrm>
        </p:spPr>
        <p:txBody>
          <a:bodyPr>
            <a:noAutofit/>
          </a:bodyPr>
          <a:lstStyle/>
          <a:p>
            <a:pPr>
              <a:spcBef>
                <a:spcPts val="0"/>
              </a:spcBef>
              <a:spcAft>
                <a:spcPts val="450"/>
              </a:spcAft>
            </a:pPr>
            <a:r>
              <a:rPr lang="en-US" sz="1650" dirty="0"/>
              <a:t>Weekly all-state conference call with adult and pediatric ID providers on COVID-19 including updates and education on MIS-C/MIS-A</a:t>
            </a:r>
          </a:p>
          <a:p>
            <a:pPr>
              <a:spcBef>
                <a:spcPts val="0"/>
              </a:spcBef>
              <a:spcAft>
                <a:spcPts val="450"/>
              </a:spcAft>
            </a:pPr>
            <a:r>
              <a:rPr lang="en-US" sz="1650" dirty="0"/>
              <a:t>MDH webpage with case statistics and demographics</a:t>
            </a:r>
          </a:p>
          <a:p>
            <a:pPr>
              <a:spcBef>
                <a:spcPts val="0"/>
              </a:spcBef>
              <a:spcAft>
                <a:spcPts val="450"/>
              </a:spcAft>
            </a:pPr>
            <a:r>
              <a:rPr lang="en-US" sz="1650" dirty="0"/>
              <a:t>Monthly MDH hosted multidisciplinary case conference for providers on MIS-C/MIS-A </a:t>
            </a:r>
          </a:p>
          <a:p>
            <a:pPr>
              <a:spcBef>
                <a:spcPts val="0"/>
              </a:spcBef>
              <a:spcAft>
                <a:spcPts val="450"/>
              </a:spcAft>
            </a:pPr>
            <a:r>
              <a:rPr lang="en-US" sz="1650" dirty="0"/>
              <a:t>Letter to Minnesota coroners and medical examiners in October 2020 with information on case definition and reporting of MIS-C</a:t>
            </a:r>
          </a:p>
          <a:p>
            <a:pPr>
              <a:spcBef>
                <a:spcPts val="0"/>
              </a:spcBef>
              <a:spcAft>
                <a:spcPts val="450"/>
              </a:spcAft>
            </a:pPr>
            <a:r>
              <a:rPr lang="en-US" sz="1650" dirty="0"/>
              <a:t>Webinar with coroners/MEs in December 2020 to review MIS-C</a:t>
            </a:r>
          </a:p>
          <a:p>
            <a:pPr>
              <a:spcBef>
                <a:spcPts val="0"/>
              </a:spcBef>
              <a:spcAft>
                <a:spcPts val="450"/>
              </a:spcAft>
            </a:pPr>
            <a:r>
              <a:rPr lang="en-US" sz="1650" dirty="0"/>
              <a:t>Quarterly search of vital records death certificate data to identify any late post-discharge deaths in known existing MIS-C cases AND searching cause of death by ICD-10 codes (including new MIS-C ICD-10 code) and MIS-C related terms to identify unreported deaths attributed to MIS-C</a:t>
            </a:r>
          </a:p>
        </p:txBody>
      </p:sp>
      <p:sp>
        <p:nvSpPr>
          <p:cNvPr id="7" name="Slide Number Placeholder 6">
            <a:extLst>
              <a:ext uri="{FF2B5EF4-FFF2-40B4-BE49-F238E27FC236}">
                <a16:creationId xmlns:a16="http://schemas.microsoft.com/office/drawing/2014/main" id="{995C9777-27BF-4D16-8835-5B2C82CE2B56}"/>
              </a:ext>
            </a:extLst>
          </p:cNvPr>
          <p:cNvSpPr>
            <a:spLocks noGrp="1"/>
          </p:cNvSpPr>
          <p:nvPr>
            <p:ph type="sldNum" sz="quarter" idx="12"/>
          </p:nvPr>
        </p:nvSpPr>
        <p:spPr/>
        <p:txBody>
          <a:bodyPr/>
          <a:lstStyle/>
          <a:p>
            <a:fld id="{48F63A3B-78C7-47BE-AE5E-E10140E04643}" type="slidenum">
              <a:rPr lang="en-US" sz="1800" smtClean="0">
                <a:solidFill>
                  <a:srgbClr val="002060"/>
                </a:solidFill>
              </a:rPr>
              <a:t>23</a:t>
            </a:fld>
            <a:endParaRPr lang="en-US" sz="1800" dirty="0">
              <a:solidFill>
                <a:srgbClr val="002060"/>
              </a:solidFill>
            </a:endParaRPr>
          </a:p>
        </p:txBody>
      </p:sp>
    </p:spTree>
    <p:extLst>
      <p:ext uri="{BB962C8B-B14F-4D97-AF65-F5344CB8AC3E}">
        <p14:creationId xmlns:p14="http://schemas.microsoft.com/office/powerpoint/2010/main" val="3525622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US" b="1" dirty="0"/>
              <a:t>Unexplained Death and Critical Illness of Possible Infectious Etiology (UNEX Surveillance)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586" b="10111"/>
          <a:stretch/>
        </p:blipFill>
        <p:spPr>
          <a:xfrm>
            <a:off x="0" y="1005840"/>
            <a:ext cx="2697480" cy="1760220"/>
          </a:xfrm>
          <a:prstGeom prst="rect">
            <a:avLst/>
          </a:prstGeom>
        </p:spPr>
      </p:pic>
      <p:sp>
        <p:nvSpPr>
          <p:cNvPr id="6" name="Rectangle 5"/>
          <p:cNvSpPr/>
          <p:nvPr/>
        </p:nvSpPr>
        <p:spPr>
          <a:xfrm>
            <a:off x="2686050" y="1105578"/>
            <a:ext cx="6446520" cy="3647152"/>
          </a:xfrm>
          <a:prstGeom prst="rect">
            <a:avLst/>
          </a:prstGeom>
        </p:spPr>
        <p:txBody>
          <a:bodyPr wrap="square">
            <a:spAutoFit/>
          </a:bodyPr>
          <a:lstStyle/>
          <a:p>
            <a:pPr defTabSz="685800" eaLnBrk="1" fontAlgn="auto" hangingPunct="1">
              <a:spcBef>
                <a:spcPts val="0"/>
              </a:spcBef>
              <a:spcAft>
                <a:spcPts val="0"/>
              </a:spcAft>
              <a:defRPr/>
            </a:pPr>
            <a:r>
              <a:rPr lang="en-US" sz="2100" b="1" dirty="0">
                <a:solidFill>
                  <a:srgbClr val="DDDDDA">
                    <a:lumMod val="10000"/>
                  </a:srgbClr>
                </a:solidFill>
                <a:latin typeface="Calibri" pitchFamily="34" charset="0"/>
              </a:rPr>
              <a:t>Initiated in MN in 1995 as part of the CDC Emerging Infections Program</a:t>
            </a:r>
          </a:p>
          <a:p>
            <a:pPr defTabSz="685800" eaLnBrk="1" fontAlgn="auto" hangingPunct="1">
              <a:spcBef>
                <a:spcPts val="0"/>
              </a:spcBef>
              <a:spcAft>
                <a:spcPts val="0"/>
              </a:spcAft>
              <a:defRPr/>
            </a:pPr>
            <a:endParaRPr lang="en-US" sz="2100" b="1" dirty="0">
              <a:solidFill>
                <a:srgbClr val="DDDDDA">
                  <a:lumMod val="10000"/>
                </a:srgbClr>
              </a:solidFill>
              <a:latin typeface="Calibri" pitchFamily="34" charset="0"/>
            </a:endParaRPr>
          </a:p>
          <a:p>
            <a:pPr defTabSz="685800" eaLnBrk="1" fontAlgn="auto" hangingPunct="1">
              <a:spcBef>
                <a:spcPts val="0"/>
              </a:spcBef>
              <a:spcAft>
                <a:spcPts val="0"/>
              </a:spcAft>
              <a:defRPr/>
            </a:pPr>
            <a:r>
              <a:rPr lang="en-US" sz="2100" b="1" dirty="0">
                <a:solidFill>
                  <a:srgbClr val="DDDDDA">
                    <a:lumMod val="10000"/>
                  </a:srgbClr>
                </a:solidFill>
                <a:latin typeface="Calibri" pitchFamily="34" charset="0"/>
              </a:rPr>
              <a:t>Goals:</a:t>
            </a:r>
          </a:p>
          <a:p>
            <a:pPr marL="685800" lvl="1" indent="-342900" defTabSz="685800" eaLnBrk="1" fontAlgn="auto" hangingPunct="1">
              <a:spcBef>
                <a:spcPts val="0"/>
              </a:spcBef>
              <a:spcAft>
                <a:spcPts val="0"/>
              </a:spcAft>
              <a:buFont typeface="+mj-lt"/>
              <a:buAutoNum type="arabicPeriod"/>
              <a:defRPr/>
            </a:pPr>
            <a:endParaRPr lang="en-US" sz="2100" b="1" dirty="0">
              <a:solidFill>
                <a:srgbClr val="DDDDDA">
                  <a:lumMod val="10000"/>
                </a:srgbClr>
              </a:solidFill>
              <a:latin typeface="Calibri" pitchFamily="34" charset="0"/>
            </a:endParaRPr>
          </a:p>
          <a:p>
            <a:pPr marL="685800" lvl="1" indent="-342900" defTabSz="685800" eaLnBrk="1" fontAlgn="auto" hangingPunct="1">
              <a:spcBef>
                <a:spcPts val="0"/>
              </a:spcBef>
              <a:spcAft>
                <a:spcPts val="0"/>
              </a:spcAft>
              <a:buFont typeface="+mj-lt"/>
              <a:buAutoNum type="arabicPeriod"/>
              <a:defRPr/>
            </a:pPr>
            <a:r>
              <a:rPr lang="en-US" b="1" dirty="0">
                <a:solidFill>
                  <a:srgbClr val="DDDDDA">
                    <a:lumMod val="10000"/>
                  </a:srgbClr>
                </a:solidFill>
                <a:latin typeface="Calibri" pitchFamily="34" charset="0"/>
              </a:rPr>
              <a:t>Identify novel and emerging pathogens</a:t>
            </a:r>
          </a:p>
          <a:p>
            <a:pPr marL="685800" lvl="1" indent="-342900" defTabSz="685800" eaLnBrk="1" fontAlgn="auto" hangingPunct="1">
              <a:spcBef>
                <a:spcPts val="0"/>
              </a:spcBef>
              <a:spcAft>
                <a:spcPts val="0"/>
              </a:spcAft>
              <a:buFont typeface="+mj-lt"/>
              <a:buAutoNum type="arabicPeriod"/>
              <a:defRPr/>
            </a:pPr>
            <a:endParaRPr lang="en-US" b="1" dirty="0">
              <a:solidFill>
                <a:srgbClr val="DDDDDA">
                  <a:lumMod val="10000"/>
                </a:srgbClr>
              </a:solidFill>
              <a:latin typeface="Calibri" pitchFamily="34" charset="0"/>
            </a:endParaRPr>
          </a:p>
          <a:p>
            <a:pPr marL="685800" lvl="1" indent="-342900" defTabSz="685800" eaLnBrk="1" fontAlgn="auto" hangingPunct="1">
              <a:spcBef>
                <a:spcPts val="0"/>
              </a:spcBef>
              <a:spcAft>
                <a:spcPts val="0"/>
              </a:spcAft>
              <a:buFont typeface="+mj-lt"/>
              <a:buAutoNum type="arabicPeriod"/>
              <a:defRPr/>
            </a:pPr>
            <a:r>
              <a:rPr lang="en-US" b="1" dirty="0">
                <a:solidFill>
                  <a:srgbClr val="DDDDDA">
                    <a:lumMod val="10000"/>
                  </a:srgbClr>
                </a:solidFill>
                <a:latin typeface="Calibri" pitchFamily="34" charset="0"/>
              </a:rPr>
              <a:t>Identify unusual manifestations of known diseases</a:t>
            </a:r>
          </a:p>
          <a:p>
            <a:pPr marL="685800" lvl="1" indent="-342900" defTabSz="685800" eaLnBrk="1" fontAlgn="auto" hangingPunct="1">
              <a:spcBef>
                <a:spcPts val="0"/>
              </a:spcBef>
              <a:spcAft>
                <a:spcPts val="0"/>
              </a:spcAft>
              <a:buFont typeface="+mj-lt"/>
              <a:buAutoNum type="arabicPeriod"/>
              <a:defRPr/>
            </a:pPr>
            <a:endParaRPr lang="en-US" b="1" dirty="0">
              <a:solidFill>
                <a:srgbClr val="DDDDDA">
                  <a:lumMod val="10000"/>
                </a:srgbClr>
              </a:solidFill>
              <a:latin typeface="Calibri" pitchFamily="34" charset="0"/>
            </a:endParaRPr>
          </a:p>
          <a:p>
            <a:pPr marL="685800" lvl="1" indent="-342900" defTabSz="685800" eaLnBrk="1" fontAlgn="auto" hangingPunct="1">
              <a:spcBef>
                <a:spcPts val="0"/>
              </a:spcBef>
              <a:spcAft>
                <a:spcPts val="0"/>
              </a:spcAft>
              <a:buFont typeface="+mj-lt"/>
              <a:buAutoNum type="arabicPeriod"/>
              <a:defRPr/>
            </a:pPr>
            <a:r>
              <a:rPr lang="en-US" b="1" dirty="0">
                <a:solidFill>
                  <a:srgbClr val="DDDDDA">
                    <a:lumMod val="10000"/>
                  </a:srgbClr>
                </a:solidFill>
                <a:latin typeface="Calibri" pitchFamily="34" charset="0"/>
              </a:rPr>
              <a:t>Describe epidemiology of fatal infections</a:t>
            </a:r>
          </a:p>
          <a:p>
            <a:pPr marL="685800" lvl="1" indent="-342900" defTabSz="685800" eaLnBrk="1" fontAlgn="auto" hangingPunct="1">
              <a:spcBef>
                <a:spcPts val="0"/>
              </a:spcBef>
              <a:spcAft>
                <a:spcPts val="0"/>
              </a:spcAft>
              <a:buFont typeface="+mj-lt"/>
              <a:buAutoNum type="arabicPeriod"/>
              <a:defRPr/>
            </a:pPr>
            <a:endParaRPr lang="en-US" b="1" dirty="0">
              <a:solidFill>
                <a:srgbClr val="DDDDDA">
                  <a:lumMod val="10000"/>
                </a:srgbClr>
              </a:solidFill>
              <a:latin typeface="Calibri" pitchFamily="34" charset="0"/>
            </a:endParaRPr>
          </a:p>
          <a:p>
            <a:pPr marL="685800" lvl="1" indent="-342900" defTabSz="685800" eaLnBrk="1" fontAlgn="auto" hangingPunct="1">
              <a:spcBef>
                <a:spcPts val="0"/>
              </a:spcBef>
              <a:spcAft>
                <a:spcPts val="0"/>
              </a:spcAft>
              <a:buFont typeface="+mj-lt"/>
              <a:buAutoNum type="arabicPeriod"/>
              <a:defRPr/>
            </a:pPr>
            <a:r>
              <a:rPr lang="en-US" b="1" dirty="0">
                <a:solidFill>
                  <a:srgbClr val="DDDDDA">
                    <a:lumMod val="10000"/>
                  </a:srgbClr>
                </a:solidFill>
                <a:latin typeface="Calibri" pitchFamily="34" charset="0"/>
              </a:rPr>
              <a:t>Improve pathology-based diagnostic testing</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05" t="20645" r="3308" b="16647"/>
          <a:stretch/>
        </p:blipFill>
        <p:spPr>
          <a:xfrm>
            <a:off x="0" y="2766060"/>
            <a:ext cx="2697480" cy="98298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7333" t="21407" r="9111" b="13399"/>
          <a:stretch/>
        </p:blipFill>
        <p:spPr>
          <a:xfrm>
            <a:off x="0" y="3760470"/>
            <a:ext cx="2686050" cy="1425127"/>
          </a:xfrm>
          <a:prstGeom prst="rect">
            <a:avLst/>
          </a:prstGeom>
        </p:spPr>
      </p:pic>
      <p:sp>
        <p:nvSpPr>
          <p:cNvPr id="10" name="Slide Number Placeholder 9">
            <a:extLst>
              <a:ext uri="{FF2B5EF4-FFF2-40B4-BE49-F238E27FC236}">
                <a16:creationId xmlns:a16="http://schemas.microsoft.com/office/drawing/2014/main" id="{8F2A7988-394D-4B34-AF26-E6E71996F6ED}"/>
              </a:ext>
            </a:extLst>
          </p:cNvPr>
          <p:cNvSpPr>
            <a:spLocks noGrp="1"/>
          </p:cNvSpPr>
          <p:nvPr>
            <p:ph type="sldNum" sz="quarter" idx="12"/>
          </p:nvPr>
        </p:nvSpPr>
        <p:spPr>
          <a:xfrm>
            <a:off x="7729847" y="4755356"/>
            <a:ext cx="1097001" cy="273844"/>
          </a:xfrm>
        </p:spPr>
        <p:txBody>
          <a:bodyPr/>
          <a:lstStyle/>
          <a:p>
            <a:fld id="{48F63A3B-78C7-47BE-AE5E-E10140E04643}" type="slidenum">
              <a:rPr lang="en-US" sz="1800" smtClean="0">
                <a:solidFill>
                  <a:srgbClr val="002060"/>
                </a:solidFill>
              </a:rPr>
              <a:t>24</a:t>
            </a:fld>
            <a:endParaRPr lang="en-US" sz="1800" dirty="0">
              <a:solidFill>
                <a:srgbClr val="002060"/>
              </a:solidFill>
            </a:endParaRPr>
          </a:p>
        </p:txBody>
      </p:sp>
    </p:spTree>
    <p:extLst>
      <p:ext uri="{BB962C8B-B14F-4D97-AF65-F5344CB8AC3E}">
        <p14:creationId xmlns:p14="http://schemas.microsoft.com/office/powerpoint/2010/main" val="1776464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UNEX Surveillance</a:t>
            </a:r>
          </a:p>
        </p:txBody>
      </p:sp>
      <p:sp>
        <p:nvSpPr>
          <p:cNvPr id="3" name="Content Placeholder 2"/>
          <p:cNvSpPr>
            <a:spLocks noGrp="1"/>
          </p:cNvSpPr>
          <p:nvPr>
            <p:ph idx="1"/>
          </p:nvPr>
        </p:nvSpPr>
        <p:spPr>
          <a:xfrm>
            <a:off x="415977" y="1139419"/>
            <a:ext cx="8099373" cy="3976649"/>
          </a:xfrm>
        </p:spPr>
        <p:txBody>
          <a:bodyPr>
            <a:noAutofit/>
          </a:bodyPr>
          <a:lstStyle/>
          <a:p>
            <a:r>
              <a:rPr lang="en-US" sz="1800" dirty="0">
                <a:solidFill>
                  <a:schemeClr val="bg2">
                    <a:lumMod val="10000"/>
                  </a:schemeClr>
                </a:solidFill>
              </a:rPr>
              <a:t>Any unexplained death or critical illness with infectious disease hallmarks is reportable</a:t>
            </a:r>
          </a:p>
          <a:p>
            <a:pPr lvl="1"/>
            <a:r>
              <a:rPr lang="en-US" sz="1800" dirty="0">
                <a:solidFill>
                  <a:schemeClr val="bg2">
                    <a:lumMod val="10000"/>
                  </a:schemeClr>
                </a:solidFill>
              </a:rPr>
              <a:t>Priority given to persons previously healthy and &lt;50 years of age</a:t>
            </a:r>
          </a:p>
          <a:p>
            <a:r>
              <a:rPr lang="en-US" sz="1800" dirty="0">
                <a:solidFill>
                  <a:schemeClr val="bg2">
                    <a:lumMod val="10000"/>
                  </a:schemeClr>
                </a:solidFill>
              </a:rPr>
              <a:t>Additional testing conducted by MDH PHL or CDC Infectious Disease Pathology Branch (IDPB) </a:t>
            </a:r>
          </a:p>
          <a:p>
            <a:pPr lvl="1"/>
            <a:r>
              <a:rPr lang="en-US" sz="1800" dirty="0">
                <a:solidFill>
                  <a:schemeClr val="bg2">
                    <a:lumMod val="10000"/>
                  </a:schemeClr>
                </a:solidFill>
              </a:rPr>
              <a:t>Dependent on presenting clinical syndrome, prior testing, and specimen availability </a:t>
            </a:r>
          </a:p>
          <a:p>
            <a:r>
              <a:rPr lang="en-US" sz="1800" dirty="0">
                <a:solidFill>
                  <a:schemeClr val="bg2">
                    <a:lumMod val="10000"/>
                  </a:schemeClr>
                </a:solidFill>
              </a:rPr>
              <a:t>MDH works closely with medical examiners, infectious disease physicians and other providers, public health practitioners, and the public to report and investigate potential UNEX cases</a:t>
            </a:r>
          </a:p>
          <a:p>
            <a:endParaRPr lang="en-US" dirty="0"/>
          </a:p>
        </p:txBody>
      </p:sp>
      <p:sp>
        <p:nvSpPr>
          <p:cNvPr id="7" name="Slide Number Placeholder 6">
            <a:extLst>
              <a:ext uri="{FF2B5EF4-FFF2-40B4-BE49-F238E27FC236}">
                <a16:creationId xmlns:a16="http://schemas.microsoft.com/office/drawing/2014/main" id="{3B067618-9364-4F5A-AEBF-EE19C60FBAC1}"/>
              </a:ext>
            </a:extLst>
          </p:cNvPr>
          <p:cNvSpPr>
            <a:spLocks noGrp="1"/>
          </p:cNvSpPr>
          <p:nvPr>
            <p:ph type="sldNum" sz="quarter" idx="12"/>
          </p:nvPr>
        </p:nvSpPr>
        <p:spPr>
          <a:xfrm>
            <a:off x="7631022" y="4755356"/>
            <a:ext cx="1097001" cy="273844"/>
          </a:xfrm>
        </p:spPr>
        <p:txBody>
          <a:bodyPr/>
          <a:lstStyle/>
          <a:p>
            <a:fld id="{48F63A3B-78C7-47BE-AE5E-E10140E04643}" type="slidenum">
              <a:rPr lang="en-US" sz="1800" smtClean="0">
                <a:solidFill>
                  <a:srgbClr val="002060"/>
                </a:solidFill>
              </a:rPr>
              <a:t>25</a:t>
            </a:fld>
            <a:endParaRPr lang="en-US" sz="1800" dirty="0">
              <a:solidFill>
                <a:srgbClr val="002060"/>
              </a:solidFill>
            </a:endParaRPr>
          </a:p>
        </p:txBody>
      </p:sp>
    </p:spTree>
    <p:extLst>
      <p:ext uri="{BB962C8B-B14F-4D97-AF65-F5344CB8AC3E}">
        <p14:creationId xmlns:p14="http://schemas.microsoft.com/office/powerpoint/2010/main" val="317277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Expanded UNEX activity during COVID-19 response</a:t>
            </a:r>
          </a:p>
        </p:txBody>
      </p:sp>
      <p:sp>
        <p:nvSpPr>
          <p:cNvPr id="8" name="Content Placeholder 7"/>
          <p:cNvSpPr>
            <a:spLocks noGrp="1"/>
          </p:cNvSpPr>
          <p:nvPr>
            <p:ph idx="1"/>
          </p:nvPr>
        </p:nvSpPr>
        <p:spPr/>
        <p:txBody>
          <a:bodyPr>
            <a:normAutofit lnSpcReduction="10000"/>
          </a:bodyPr>
          <a:lstStyle/>
          <a:p>
            <a:r>
              <a:rPr lang="en-US" sz="2100" dirty="0">
                <a:solidFill>
                  <a:schemeClr val="bg2">
                    <a:lumMod val="10000"/>
                  </a:schemeClr>
                </a:solidFill>
              </a:rPr>
              <a:t>Mortality tracking unit</a:t>
            </a:r>
          </a:p>
          <a:p>
            <a:pPr lvl="1"/>
            <a:r>
              <a:rPr lang="en-US" sz="1800" dirty="0">
                <a:solidFill>
                  <a:schemeClr val="bg2">
                    <a:lumMod val="10000"/>
                  </a:schemeClr>
                </a:solidFill>
              </a:rPr>
              <a:t>Review deaths in persons who have a positive test for SARS-CoV-2</a:t>
            </a:r>
          </a:p>
          <a:p>
            <a:pPr lvl="1"/>
            <a:r>
              <a:rPr lang="en-US" sz="1800" dirty="0">
                <a:solidFill>
                  <a:schemeClr val="bg2">
                    <a:lumMod val="10000"/>
                  </a:schemeClr>
                </a:solidFill>
              </a:rPr>
              <a:t>Classify deaths as confirmed or probable according to the Council for State And Territorial Epidemiologist case definitions</a:t>
            </a:r>
          </a:p>
          <a:p>
            <a:pPr lvl="1"/>
            <a:r>
              <a:rPr lang="en-US" sz="1800" dirty="0">
                <a:solidFill>
                  <a:schemeClr val="bg2">
                    <a:lumMod val="10000"/>
                  </a:schemeClr>
                </a:solidFill>
              </a:rPr>
              <a:t>Provide logistical support for postmortem testing</a:t>
            </a:r>
          </a:p>
          <a:p>
            <a:pPr lvl="1"/>
            <a:r>
              <a:rPr lang="en-US" sz="1800" dirty="0">
                <a:solidFill>
                  <a:schemeClr val="bg2">
                    <a:lumMod val="10000"/>
                  </a:schemeClr>
                </a:solidFill>
              </a:rPr>
              <a:t>Report results</a:t>
            </a:r>
          </a:p>
          <a:p>
            <a:r>
              <a:rPr lang="en-US" sz="2100" dirty="0">
                <a:solidFill>
                  <a:schemeClr val="bg2">
                    <a:lumMod val="10000"/>
                  </a:schemeClr>
                </a:solidFill>
              </a:rPr>
              <a:t>Daily communication with Office of Vital Records</a:t>
            </a:r>
          </a:p>
          <a:p>
            <a:r>
              <a:rPr lang="en-US" sz="2100" dirty="0">
                <a:solidFill>
                  <a:schemeClr val="bg2">
                    <a:lumMod val="10000"/>
                  </a:schemeClr>
                </a:solidFill>
              </a:rPr>
              <a:t>600+ specimens of suspected COVID-19 cases sent to MDH </a:t>
            </a:r>
          </a:p>
        </p:txBody>
      </p:sp>
      <p:sp>
        <p:nvSpPr>
          <p:cNvPr id="4" name="Slide Number Placeholder 3">
            <a:extLst>
              <a:ext uri="{FF2B5EF4-FFF2-40B4-BE49-F238E27FC236}">
                <a16:creationId xmlns:a16="http://schemas.microsoft.com/office/drawing/2014/main" id="{23601EAC-C065-4CE2-A62D-688EE22E30E0}"/>
              </a:ext>
            </a:extLst>
          </p:cNvPr>
          <p:cNvSpPr>
            <a:spLocks noGrp="1"/>
          </p:cNvSpPr>
          <p:nvPr>
            <p:ph type="sldNum" sz="quarter" idx="12"/>
          </p:nvPr>
        </p:nvSpPr>
        <p:spPr>
          <a:xfrm>
            <a:off x="7966849" y="4755356"/>
            <a:ext cx="1097001" cy="273844"/>
          </a:xfrm>
        </p:spPr>
        <p:txBody>
          <a:bodyPr/>
          <a:lstStyle/>
          <a:p>
            <a:pPr algn="ctr"/>
            <a:fld id="{48F63A3B-78C7-47BE-AE5E-E10140E04643}" type="slidenum">
              <a:rPr lang="en-US" sz="1800" smtClean="0">
                <a:solidFill>
                  <a:srgbClr val="002060"/>
                </a:solidFill>
              </a:rPr>
              <a:pPr algn="ctr"/>
              <a:t>26</a:t>
            </a:fld>
            <a:endParaRPr lang="en-US" sz="1800" dirty="0">
              <a:solidFill>
                <a:srgbClr val="002060"/>
              </a:solidFill>
            </a:endParaRPr>
          </a:p>
        </p:txBody>
      </p:sp>
    </p:spTree>
    <p:extLst>
      <p:ext uri="{BB962C8B-B14F-4D97-AF65-F5344CB8AC3E}">
        <p14:creationId xmlns:p14="http://schemas.microsoft.com/office/powerpoint/2010/main" val="1219850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Communications with MEs via UNEX</a:t>
            </a:r>
          </a:p>
        </p:txBody>
      </p:sp>
      <p:sp>
        <p:nvSpPr>
          <p:cNvPr id="3" name="Content Placeholder 2"/>
          <p:cNvSpPr>
            <a:spLocks noGrp="1"/>
          </p:cNvSpPr>
          <p:nvPr>
            <p:ph idx="1"/>
          </p:nvPr>
        </p:nvSpPr>
        <p:spPr/>
        <p:txBody>
          <a:bodyPr>
            <a:normAutofit/>
          </a:bodyPr>
          <a:lstStyle/>
          <a:p>
            <a:r>
              <a:rPr lang="en-US" sz="2100" dirty="0">
                <a:solidFill>
                  <a:schemeClr val="tx2"/>
                </a:solidFill>
              </a:rPr>
              <a:t>Communication typically informal, based on longstanding relationships</a:t>
            </a:r>
          </a:p>
          <a:p>
            <a:pPr lvl="1"/>
            <a:r>
              <a:rPr lang="en-US" sz="1800" dirty="0">
                <a:solidFill>
                  <a:schemeClr val="tx2"/>
                </a:solidFill>
              </a:rPr>
              <a:t>Periodic email updates to ME partners on testing criteria and soliciting reporting of unexplained respiratory deaths</a:t>
            </a:r>
          </a:p>
          <a:p>
            <a:pPr lvl="1"/>
            <a:r>
              <a:rPr lang="en-US" sz="1800" dirty="0">
                <a:solidFill>
                  <a:schemeClr val="tx2"/>
                </a:solidFill>
              </a:rPr>
              <a:t>Individual outreach to ME offices about COVID-19 testing protocols</a:t>
            </a:r>
          </a:p>
          <a:p>
            <a:pPr lvl="1"/>
            <a:r>
              <a:rPr lang="en-US" sz="1800" dirty="0">
                <a:solidFill>
                  <a:schemeClr val="tx2"/>
                </a:solidFill>
              </a:rPr>
              <a:t>Many MEs routinely sending samples and reaching out about individual cases</a:t>
            </a:r>
          </a:p>
          <a:p>
            <a:pPr lvl="1"/>
            <a:r>
              <a:rPr lang="en-US" sz="1800" dirty="0">
                <a:solidFill>
                  <a:schemeClr val="tx2"/>
                </a:solidFill>
              </a:rPr>
              <a:t>MEs that work routinely with funeral homes and cremation also notifying MDH if death is suspected to be COVID-19 or in a LTCF resident</a:t>
            </a:r>
          </a:p>
          <a:p>
            <a:endParaRPr lang="en-US" dirty="0">
              <a:solidFill>
                <a:schemeClr val="tx2"/>
              </a:solidFill>
            </a:endParaRPr>
          </a:p>
        </p:txBody>
      </p:sp>
      <p:sp>
        <p:nvSpPr>
          <p:cNvPr id="7" name="Slide Number Placeholder 6">
            <a:extLst>
              <a:ext uri="{FF2B5EF4-FFF2-40B4-BE49-F238E27FC236}">
                <a16:creationId xmlns:a16="http://schemas.microsoft.com/office/drawing/2014/main" id="{DE7A1548-775F-4D34-A1EC-4751A0527CE9}"/>
              </a:ext>
            </a:extLst>
          </p:cNvPr>
          <p:cNvSpPr>
            <a:spLocks noGrp="1"/>
          </p:cNvSpPr>
          <p:nvPr>
            <p:ph type="sldNum" sz="quarter" idx="12"/>
          </p:nvPr>
        </p:nvSpPr>
        <p:spPr>
          <a:xfrm>
            <a:off x="7749945" y="4755356"/>
            <a:ext cx="1097001" cy="273844"/>
          </a:xfrm>
        </p:spPr>
        <p:txBody>
          <a:bodyPr/>
          <a:lstStyle/>
          <a:p>
            <a:fld id="{48F63A3B-78C7-47BE-AE5E-E10140E04643}" type="slidenum">
              <a:rPr lang="en-US" sz="1800" smtClean="0">
                <a:solidFill>
                  <a:srgbClr val="002060"/>
                </a:solidFill>
              </a:rPr>
              <a:t>27</a:t>
            </a:fld>
            <a:endParaRPr lang="en-US" sz="1800" dirty="0">
              <a:solidFill>
                <a:srgbClr val="002060"/>
              </a:solidFill>
            </a:endParaRPr>
          </a:p>
        </p:txBody>
      </p:sp>
    </p:spTree>
    <p:extLst>
      <p:ext uri="{BB962C8B-B14F-4D97-AF65-F5344CB8AC3E}">
        <p14:creationId xmlns:p14="http://schemas.microsoft.com/office/powerpoint/2010/main" val="2427149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to MN coroners and medical examiners</a:t>
            </a:r>
          </a:p>
        </p:txBody>
      </p:sp>
      <p:sp>
        <p:nvSpPr>
          <p:cNvPr id="3" name="Content Placeholder 2"/>
          <p:cNvSpPr>
            <a:spLocks noGrp="1"/>
          </p:cNvSpPr>
          <p:nvPr>
            <p:ph idx="1"/>
          </p:nvPr>
        </p:nvSpPr>
        <p:spPr>
          <a:xfrm>
            <a:off x="427220" y="1195969"/>
            <a:ext cx="4362138" cy="3436754"/>
          </a:xfrm>
        </p:spPr>
        <p:txBody>
          <a:bodyPr>
            <a:normAutofit/>
          </a:bodyPr>
          <a:lstStyle/>
          <a:p>
            <a:r>
              <a:rPr lang="en-US" sz="1800" dirty="0"/>
              <a:t>October 2020: letter to all members of the MN association of MEs and coroners (~100 members)</a:t>
            </a:r>
          </a:p>
          <a:p>
            <a:r>
              <a:rPr lang="en-US" sz="1800" dirty="0"/>
              <a:t>Reminder of MIS-C as a specific syndrome, clinical features, details of how to report any suspected cases</a:t>
            </a:r>
          </a:p>
        </p:txBody>
      </p:sp>
      <p:pic>
        <p:nvPicPr>
          <p:cNvPr id="5" name="Picture 4"/>
          <p:cNvPicPr>
            <a:picLocks noChangeAspect="1"/>
          </p:cNvPicPr>
          <p:nvPr/>
        </p:nvPicPr>
        <p:blipFill>
          <a:blip r:embed="rId2"/>
          <a:stretch>
            <a:fillRect/>
          </a:stretch>
        </p:blipFill>
        <p:spPr>
          <a:xfrm>
            <a:off x="5063067" y="1195968"/>
            <a:ext cx="3565588" cy="3495674"/>
          </a:xfrm>
          <a:prstGeom prst="rect">
            <a:avLst/>
          </a:prstGeom>
          <a:ln>
            <a:solidFill>
              <a:schemeClr val="tx2"/>
            </a:solidFill>
          </a:ln>
        </p:spPr>
      </p:pic>
      <p:sp>
        <p:nvSpPr>
          <p:cNvPr id="7" name="Slide Number Placeholder 6">
            <a:extLst>
              <a:ext uri="{FF2B5EF4-FFF2-40B4-BE49-F238E27FC236}">
                <a16:creationId xmlns:a16="http://schemas.microsoft.com/office/drawing/2014/main" id="{29B72810-1DF2-4C16-A9F5-5F7F5299FCAC}"/>
              </a:ext>
            </a:extLst>
          </p:cNvPr>
          <p:cNvSpPr>
            <a:spLocks noGrp="1"/>
          </p:cNvSpPr>
          <p:nvPr>
            <p:ph type="sldNum" sz="quarter" idx="12"/>
          </p:nvPr>
        </p:nvSpPr>
        <p:spPr/>
        <p:txBody>
          <a:bodyPr/>
          <a:lstStyle/>
          <a:p>
            <a:fld id="{48F63A3B-78C7-47BE-AE5E-E10140E04643}" type="slidenum">
              <a:rPr lang="en-US" sz="1800" smtClean="0"/>
              <a:t>28</a:t>
            </a:fld>
            <a:endParaRPr lang="en-US" sz="1800" dirty="0"/>
          </a:p>
        </p:txBody>
      </p:sp>
    </p:spTree>
    <p:extLst>
      <p:ext uri="{BB962C8B-B14F-4D97-AF65-F5344CB8AC3E}">
        <p14:creationId xmlns:p14="http://schemas.microsoft.com/office/powerpoint/2010/main" val="106546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December 2020</a:t>
            </a:r>
          </a:p>
        </p:txBody>
      </p:sp>
      <p:sp>
        <p:nvSpPr>
          <p:cNvPr id="3" name="Content Placeholder 2"/>
          <p:cNvSpPr>
            <a:spLocks noGrp="1"/>
          </p:cNvSpPr>
          <p:nvPr>
            <p:ph idx="1"/>
          </p:nvPr>
        </p:nvSpPr>
        <p:spPr>
          <a:xfrm>
            <a:off x="427220" y="1195969"/>
            <a:ext cx="2634152" cy="3436754"/>
          </a:xfrm>
        </p:spPr>
        <p:txBody>
          <a:bodyPr>
            <a:normAutofit fontScale="92500"/>
          </a:bodyPr>
          <a:lstStyle/>
          <a:p>
            <a:r>
              <a:rPr lang="en-US" sz="1500" dirty="0"/>
              <a:t>Overview of MIS-C cases, demographics, case definition, theories about pathophysiology, clinical subtypes</a:t>
            </a:r>
          </a:p>
          <a:p>
            <a:r>
              <a:rPr lang="en-US" sz="1500" dirty="0"/>
              <a:t>Attendance ~40</a:t>
            </a:r>
          </a:p>
          <a:p>
            <a:r>
              <a:rPr lang="en-US" sz="1500" dirty="0"/>
              <a:t>No attendee had seen a potential case</a:t>
            </a:r>
          </a:p>
          <a:p>
            <a:r>
              <a:rPr lang="en-US" sz="1500" dirty="0"/>
              <a:t>Questions about typical cause of death in MIS-C or specific pathology findings that would indicate possible MIS-C</a:t>
            </a:r>
          </a:p>
          <a:p>
            <a:endParaRPr lang="en-US" dirty="0"/>
          </a:p>
        </p:txBody>
      </p:sp>
      <p:pic>
        <p:nvPicPr>
          <p:cNvPr id="5" name="Picture 4"/>
          <p:cNvPicPr>
            <a:picLocks noChangeAspect="1"/>
          </p:cNvPicPr>
          <p:nvPr/>
        </p:nvPicPr>
        <p:blipFill>
          <a:blip r:embed="rId2"/>
          <a:stretch>
            <a:fillRect/>
          </a:stretch>
        </p:blipFill>
        <p:spPr>
          <a:xfrm>
            <a:off x="3524622" y="1195968"/>
            <a:ext cx="2486480" cy="1412321"/>
          </a:xfrm>
          <a:prstGeom prst="rect">
            <a:avLst/>
          </a:prstGeom>
        </p:spPr>
      </p:pic>
      <p:pic>
        <p:nvPicPr>
          <p:cNvPr id="6" name="Picture 5"/>
          <p:cNvPicPr>
            <a:picLocks noChangeAspect="1"/>
          </p:cNvPicPr>
          <p:nvPr/>
        </p:nvPicPr>
        <p:blipFill>
          <a:blip r:embed="rId3"/>
          <a:stretch>
            <a:fillRect/>
          </a:stretch>
        </p:blipFill>
        <p:spPr>
          <a:xfrm>
            <a:off x="4849222" y="1457609"/>
            <a:ext cx="2406038" cy="1373699"/>
          </a:xfrm>
          <a:prstGeom prst="rect">
            <a:avLst/>
          </a:prstGeom>
        </p:spPr>
      </p:pic>
      <p:pic>
        <p:nvPicPr>
          <p:cNvPr id="7" name="Picture 6"/>
          <p:cNvPicPr>
            <a:picLocks noChangeAspect="1"/>
          </p:cNvPicPr>
          <p:nvPr/>
        </p:nvPicPr>
        <p:blipFill>
          <a:blip r:embed="rId4"/>
          <a:stretch>
            <a:fillRect/>
          </a:stretch>
        </p:blipFill>
        <p:spPr>
          <a:xfrm>
            <a:off x="6005306" y="1890040"/>
            <a:ext cx="2488317" cy="1412978"/>
          </a:xfrm>
          <a:prstGeom prst="rect">
            <a:avLst/>
          </a:prstGeom>
        </p:spPr>
      </p:pic>
      <p:pic>
        <p:nvPicPr>
          <p:cNvPr id="8" name="Picture 7"/>
          <p:cNvPicPr>
            <a:picLocks noChangeAspect="1"/>
          </p:cNvPicPr>
          <p:nvPr/>
        </p:nvPicPr>
        <p:blipFill>
          <a:blip r:embed="rId5"/>
          <a:stretch>
            <a:fillRect/>
          </a:stretch>
        </p:blipFill>
        <p:spPr>
          <a:xfrm>
            <a:off x="3524622" y="2794555"/>
            <a:ext cx="2460557" cy="1397215"/>
          </a:xfrm>
          <a:prstGeom prst="rect">
            <a:avLst/>
          </a:prstGeom>
        </p:spPr>
      </p:pic>
      <p:pic>
        <p:nvPicPr>
          <p:cNvPr id="9" name="Picture 8"/>
          <p:cNvPicPr>
            <a:picLocks noChangeAspect="1"/>
          </p:cNvPicPr>
          <p:nvPr/>
        </p:nvPicPr>
        <p:blipFill>
          <a:blip r:embed="rId6"/>
          <a:stretch>
            <a:fillRect/>
          </a:stretch>
        </p:blipFill>
        <p:spPr>
          <a:xfrm>
            <a:off x="4849222" y="3192970"/>
            <a:ext cx="2442274" cy="1388035"/>
          </a:xfrm>
          <a:prstGeom prst="rect">
            <a:avLst/>
          </a:prstGeom>
        </p:spPr>
      </p:pic>
      <p:pic>
        <p:nvPicPr>
          <p:cNvPr id="10" name="Picture 9"/>
          <p:cNvPicPr>
            <a:picLocks noChangeAspect="1"/>
          </p:cNvPicPr>
          <p:nvPr/>
        </p:nvPicPr>
        <p:blipFill>
          <a:blip r:embed="rId7"/>
          <a:stretch>
            <a:fillRect/>
          </a:stretch>
        </p:blipFill>
        <p:spPr>
          <a:xfrm>
            <a:off x="6011102" y="3567473"/>
            <a:ext cx="2488317" cy="1408535"/>
          </a:xfrm>
          <a:prstGeom prst="rect">
            <a:avLst/>
          </a:prstGeom>
        </p:spPr>
      </p:pic>
      <p:sp>
        <p:nvSpPr>
          <p:cNvPr id="4" name="Slide Number Placeholder 3">
            <a:extLst>
              <a:ext uri="{FF2B5EF4-FFF2-40B4-BE49-F238E27FC236}">
                <a16:creationId xmlns:a16="http://schemas.microsoft.com/office/drawing/2014/main" id="{399BCEA8-BF16-4A73-8DFF-1B01BE72CDC2}"/>
              </a:ext>
            </a:extLst>
          </p:cNvPr>
          <p:cNvSpPr>
            <a:spLocks noGrp="1"/>
          </p:cNvSpPr>
          <p:nvPr>
            <p:ph type="sldNum" sz="quarter" idx="12"/>
          </p:nvPr>
        </p:nvSpPr>
        <p:spPr/>
        <p:txBody>
          <a:bodyPr/>
          <a:lstStyle/>
          <a:p>
            <a:fld id="{48F63A3B-78C7-47BE-AE5E-E10140E04643}" type="slidenum">
              <a:rPr lang="en-US" sz="1800" smtClean="0">
                <a:solidFill>
                  <a:srgbClr val="002060"/>
                </a:solidFill>
              </a:rPr>
              <a:t>29</a:t>
            </a:fld>
            <a:endParaRPr lang="en-US" sz="1800" dirty="0">
              <a:solidFill>
                <a:srgbClr val="002060"/>
              </a:solidFill>
            </a:endParaRPr>
          </a:p>
        </p:txBody>
      </p:sp>
    </p:spTree>
    <p:extLst>
      <p:ext uri="{BB962C8B-B14F-4D97-AF65-F5344CB8AC3E}">
        <p14:creationId xmlns:p14="http://schemas.microsoft.com/office/powerpoint/2010/main" val="363478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1F3E-10EA-4FFC-9619-004BF664D265}"/>
              </a:ext>
            </a:extLst>
          </p:cNvPr>
          <p:cNvSpPr>
            <a:spLocks noGrp="1"/>
          </p:cNvSpPr>
          <p:nvPr>
            <p:ph type="title"/>
          </p:nvPr>
        </p:nvSpPr>
        <p:spPr>
          <a:xfrm>
            <a:off x="457200" y="181049"/>
            <a:ext cx="8229600" cy="549028"/>
          </a:xfrm>
        </p:spPr>
        <p:txBody>
          <a:bodyPr/>
          <a:lstStyle/>
          <a:p>
            <a:r>
              <a:rPr lang="en-US" dirty="0"/>
              <a:t>MIS-C Cases:  March 4, 2021 Website Update </a:t>
            </a:r>
          </a:p>
        </p:txBody>
      </p:sp>
      <p:sp>
        <p:nvSpPr>
          <p:cNvPr id="4" name="Rectangle 3">
            <a:extLst>
              <a:ext uri="{FF2B5EF4-FFF2-40B4-BE49-F238E27FC236}">
                <a16:creationId xmlns:a16="http://schemas.microsoft.com/office/drawing/2014/main" id="{EBF7F594-AAF7-440C-8B2B-1BF38CFA4BC4}"/>
              </a:ext>
            </a:extLst>
          </p:cNvPr>
          <p:cNvSpPr/>
          <p:nvPr/>
        </p:nvSpPr>
        <p:spPr>
          <a:xfrm>
            <a:off x="345232" y="4659817"/>
            <a:ext cx="5365102" cy="307777"/>
          </a:xfrm>
          <a:prstGeom prst="rect">
            <a:avLst/>
          </a:prstGeom>
        </p:spPr>
        <p:txBody>
          <a:bodyPr wrap="square">
            <a:spAutoFit/>
          </a:bodyPr>
          <a:lstStyle/>
          <a:p>
            <a:r>
              <a:rPr lang="en-US" sz="1400" dirty="0">
                <a:solidFill>
                  <a:schemeClr val="tx1">
                    <a:lumMod val="50000"/>
                  </a:schemeClr>
                </a:solidFill>
              </a:rPr>
              <a:t>https://www.cdc.gov/mis-c/cases/index.html</a:t>
            </a:r>
          </a:p>
        </p:txBody>
      </p:sp>
      <p:pic>
        <p:nvPicPr>
          <p:cNvPr id="5" name="Picture 4">
            <a:extLst>
              <a:ext uri="{FF2B5EF4-FFF2-40B4-BE49-F238E27FC236}">
                <a16:creationId xmlns:a16="http://schemas.microsoft.com/office/drawing/2014/main" id="{92C68045-F0B5-4ECB-B88B-091E15D9EEC9}"/>
              </a:ext>
            </a:extLst>
          </p:cNvPr>
          <p:cNvPicPr>
            <a:picLocks noChangeAspect="1"/>
          </p:cNvPicPr>
          <p:nvPr/>
        </p:nvPicPr>
        <p:blipFill>
          <a:blip r:embed="rId2"/>
          <a:stretch>
            <a:fillRect/>
          </a:stretch>
        </p:blipFill>
        <p:spPr>
          <a:xfrm>
            <a:off x="1520630" y="763340"/>
            <a:ext cx="6279394" cy="3896477"/>
          </a:xfrm>
          <a:prstGeom prst="rect">
            <a:avLst/>
          </a:prstGeom>
        </p:spPr>
      </p:pic>
      <p:sp>
        <p:nvSpPr>
          <p:cNvPr id="7" name="TextBox 6">
            <a:extLst>
              <a:ext uri="{FF2B5EF4-FFF2-40B4-BE49-F238E27FC236}">
                <a16:creationId xmlns:a16="http://schemas.microsoft.com/office/drawing/2014/main" id="{380E76C1-6E42-4208-8763-A0814A847D5D}"/>
              </a:ext>
            </a:extLst>
          </p:cNvPr>
          <p:cNvSpPr txBox="1"/>
          <p:nvPr/>
        </p:nvSpPr>
        <p:spPr>
          <a:xfrm>
            <a:off x="8546123" y="4560862"/>
            <a:ext cx="281353" cy="369332"/>
          </a:xfrm>
          <a:prstGeom prst="rect">
            <a:avLst/>
          </a:prstGeom>
          <a:noFill/>
        </p:spPr>
        <p:txBody>
          <a:bodyPr wrap="square" rtlCol="0">
            <a:spAutoFit/>
          </a:bodyPr>
          <a:lstStyle/>
          <a:p>
            <a:r>
              <a:rPr lang="en-US" dirty="0">
                <a:solidFill>
                  <a:srgbClr val="000000"/>
                </a:solidFill>
                <a:latin typeface="Calibri" panose="020F0502020204030204" pitchFamily="34" charset="0"/>
              </a:rPr>
              <a:t>3</a:t>
            </a:r>
          </a:p>
        </p:txBody>
      </p:sp>
    </p:spTree>
    <p:extLst>
      <p:ext uri="{BB962C8B-B14F-4D97-AF65-F5344CB8AC3E}">
        <p14:creationId xmlns:p14="http://schemas.microsoft.com/office/powerpoint/2010/main" val="137643471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449706" y="1195969"/>
            <a:ext cx="8465695" cy="3436754"/>
          </a:xfrm>
        </p:spPr>
        <p:txBody>
          <a:bodyPr>
            <a:normAutofit/>
          </a:bodyPr>
          <a:lstStyle/>
          <a:p>
            <a:r>
              <a:rPr lang="en-US" sz="1800" dirty="0"/>
              <a:t>Directed communication to MEs/coroners about MIS-C useful to raise awareness of the syndrome in cases of unexplained deaths</a:t>
            </a:r>
          </a:p>
          <a:p>
            <a:r>
              <a:rPr lang="en-US" sz="1800" dirty="0"/>
              <a:t>Utilizing pre-existing avenues of communication such as the MN UNEX program can be helpful to disseminate targeted and timely information</a:t>
            </a:r>
            <a:endParaRPr lang="en-US" sz="1500" dirty="0"/>
          </a:p>
          <a:p>
            <a:r>
              <a:rPr lang="en-US" sz="1800" dirty="0"/>
              <a:t>Planning additional letters with case updates and could potentially hold another webinar as new evidence emerges on pathophysiology</a:t>
            </a:r>
          </a:p>
        </p:txBody>
      </p:sp>
      <p:sp>
        <p:nvSpPr>
          <p:cNvPr id="4" name="Slide Number Placeholder 3">
            <a:extLst>
              <a:ext uri="{FF2B5EF4-FFF2-40B4-BE49-F238E27FC236}">
                <a16:creationId xmlns:a16="http://schemas.microsoft.com/office/drawing/2014/main" id="{7B0BE944-9BA6-46AA-8D82-BB9BCD9291DE}"/>
              </a:ext>
            </a:extLst>
          </p:cNvPr>
          <p:cNvSpPr>
            <a:spLocks noGrp="1"/>
          </p:cNvSpPr>
          <p:nvPr>
            <p:ph type="sldNum" sz="quarter" idx="12"/>
          </p:nvPr>
        </p:nvSpPr>
        <p:spPr/>
        <p:txBody>
          <a:bodyPr/>
          <a:lstStyle/>
          <a:p>
            <a:fld id="{48F63A3B-78C7-47BE-AE5E-E10140E04643}" type="slidenum">
              <a:rPr lang="en-US" sz="1800" smtClean="0">
                <a:solidFill>
                  <a:srgbClr val="002060"/>
                </a:solidFill>
              </a:rPr>
              <a:t>30</a:t>
            </a:fld>
            <a:endParaRPr lang="en-US" sz="1800" dirty="0">
              <a:solidFill>
                <a:srgbClr val="002060"/>
              </a:solidFill>
            </a:endParaRPr>
          </a:p>
        </p:txBody>
      </p:sp>
    </p:spTree>
    <p:extLst>
      <p:ext uri="{BB962C8B-B14F-4D97-AF65-F5344CB8AC3E}">
        <p14:creationId xmlns:p14="http://schemas.microsoft.com/office/powerpoint/2010/main" val="77260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US" sz="2400" dirty="0"/>
              <a:t>Sarah.Lim@state.mn.us</a:t>
            </a:r>
          </a:p>
        </p:txBody>
      </p:sp>
      <p:sp>
        <p:nvSpPr>
          <p:cNvPr id="4" name="Title 3"/>
          <p:cNvSpPr>
            <a:spLocks noGrp="1"/>
          </p:cNvSpPr>
          <p:nvPr>
            <p:ph type="title"/>
          </p:nvPr>
        </p:nvSpPr>
        <p:spPr/>
        <p:txBody>
          <a:bodyPr/>
          <a:lstStyle/>
          <a:p>
            <a:r>
              <a:rPr lang="en-US" dirty="0"/>
              <a:t>Thank you!</a:t>
            </a:r>
          </a:p>
        </p:txBody>
      </p:sp>
      <p:sp>
        <p:nvSpPr>
          <p:cNvPr id="2" name="TextBox 1">
            <a:extLst>
              <a:ext uri="{FF2B5EF4-FFF2-40B4-BE49-F238E27FC236}">
                <a16:creationId xmlns:a16="http://schemas.microsoft.com/office/drawing/2014/main" id="{112F8A16-5C69-4138-82CB-E710C212F2A5}"/>
              </a:ext>
            </a:extLst>
          </p:cNvPr>
          <p:cNvSpPr txBox="1"/>
          <p:nvPr/>
        </p:nvSpPr>
        <p:spPr>
          <a:xfrm>
            <a:off x="8561194" y="4692580"/>
            <a:ext cx="482321" cy="369332"/>
          </a:xfrm>
          <a:prstGeom prst="rect">
            <a:avLst/>
          </a:prstGeom>
          <a:noFill/>
        </p:spPr>
        <p:txBody>
          <a:bodyPr wrap="square" rtlCol="0">
            <a:spAutoFit/>
          </a:bodyPr>
          <a:lstStyle/>
          <a:p>
            <a:r>
              <a:rPr lang="en-US" dirty="0">
                <a:solidFill>
                  <a:srgbClr val="002060"/>
                </a:solidFill>
              </a:rPr>
              <a:t>31</a:t>
            </a:r>
          </a:p>
        </p:txBody>
      </p:sp>
    </p:spTree>
    <p:extLst>
      <p:ext uri="{BB962C8B-B14F-4D97-AF65-F5344CB8AC3E}">
        <p14:creationId xmlns:p14="http://schemas.microsoft.com/office/powerpoint/2010/main" val="3074553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228600" y="4286250"/>
            <a:ext cx="8686800" cy="457200"/>
          </a:xfrm>
        </p:spPr>
        <p:txBody>
          <a:bodyPr/>
          <a:lstStyle/>
          <a:p>
            <a:r>
              <a:rPr lang="en-US" dirty="0"/>
              <a:t>Carmen Bernu – Epidemiologist</a:t>
            </a:r>
          </a:p>
        </p:txBody>
      </p:sp>
      <p:sp>
        <p:nvSpPr>
          <p:cNvPr id="2" name="Title 1" descr="&quot;&quot;"/>
          <p:cNvSpPr>
            <a:spLocks noGrp="1"/>
          </p:cNvSpPr>
          <p:nvPr>
            <p:ph type="ctrTitle"/>
          </p:nvPr>
        </p:nvSpPr>
        <p:spPr/>
        <p:txBody>
          <a:bodyPr>
            <a:normAutofit fontScale="90000"/>
          </a:bodyPr>
          <a:lstStyle/>
          <a:p>
            <a:r>
              <a:rPr lang="en-US" dirty="0"/>
              <a:t>Using Vital Records to Find Potential MIS-C Deaths</a:t>
            </a:r>
          </a:p>
        </p:txBody>
      </p:sp>
    </p:spTree>
    <p:extLst>
      <p:ext uri="{BB962C8B-B14F-4D97-AF65-F5344CB8AC3E}">
        <p14:creationId xmlns:p14="http://schemas.microsoft.com/office/powerpoint/2010/main" val="1932665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Using Vital Records</a:t>
            </a:r>
          </a:p>
        </p:txBody>
      </p:sp>
      <p:cxnSp>
        <p:nvCxnSpPr>
          <p:cNvPr id="9" name="Connector: Elbow 8">
            <a:extLst>
              <a:ext uri="{FF2B5EF4-FFF2-40B4-BE49-F238E27FC236}">
                <a16:creationId xmlns:a16="http://schemas.microsoft.com/office/drawing/2014/main" id="{E2A34802-1761-44CF-A9BA-9234D4873B7A}"/>
              </a:ext>
            </a:extLst>
          </p:cNvPr>
          <p:cNvCxnSpPr>
            <a:cxnSpLocks/>
          </p:cNvCxnSpPr>
          <p:nvPr/>
        </p:nvCxnSpPr>
        <p:spPr>
          <a:xfrm>
            <a:off x="2723322" y="1610191"/>
            <a:ext cx="3071192" cy="2435087"/>
          </a:xfrm>
          <a:prstGeom prst="bentConnector3">
            <a:avLst>
              <a:gd name="adj1" fmla="val 50000"/>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E52996C-448A-4663-B187-C285AF857CCB}"/>
              </a:ext>
            </a:extLst>
          </p:cNvPr>
          <p:cNvSpPr txBox="1"/>
          <p:nvPr/>
        </p:nvSpPr>
        <p:spPr>
          <a:xfrm>
            <a:off x="427383" y="1262269"/>
            <a:ext cx="2216426" cy="923330"/>
          </a:xfrm>
          <a:prstGeom prst="rect">
            <a:avLst/>
          </a:prstGeom>
          <a:noFill/>
        </p:spPr>
        <p:txBody>
          <a:bodyPr wrap="square" rtlCol="0">
            <a:spAutoFit/>
          </a:bodyPr>
          <a:lstStyle/>
          <a:p>
            <a:pPr defTabSz="685800" eaLnBrk="1" fontAlgn="auto" hangingPunct="1">
              <a:spcBef>
                <a:spcPts val="0"/>
              </a:spcBef>
              <a:spcAft>
                <a:spcPts val="0"/>
              </a:spcAft>
            </a:pPr>
            <a:r>
              <a:rPr lang="en-US" dirty="0">
                <a:solidFill>
                  <a:srgbClr val="003865"/>
                </a:solidFill>
                <a:latin typeface="Calibri"/>
              </a:rPr>
              <a:t>Match MIS-C Cases to vital records to find missing deaths</a:t>
            </a:r>
          </a:p>
        </p:txBody>
      </p:sp>
      <p:sp>
        <p:nvSpPr>
          <p:cNvPr id="13" name="TextBox 12">
            <a:extLst>
              <a:ext uri="{FF2B5EF4-FFF2-40B4-BE49-F238E27FC236}">
                <a16:creationId xmlns:a16="http://schemas.microsoft.com/office/drawing/2014/main" id="{D5F68990-6C76-4459-A258-49BAE7C7212B}"/>
              </a:ext>
            </a:extLst>
          </p:cNvPr>
          <p:cNvSpPr txBox="1"/>
          <p:nvPr/>
        </p:nvSpPr>
        <p:spPr>
          <a:xfrm>
            <a:off x="6062869" y="3707296"/>
            <a:ext cx="2623931" cy="646331"/>
          </a:xfrm>
          <a:prstGeom prst="rect">
            <a:avLst/>
          </a:prstGeom>
          <a:noFill/>
        </p:spPr>
        <p:txBody>
          <a:bodyPr wrap="square" rtlCol="0">
            <a:spAutoFit/>
          </a:bodyPr>
          <a:lstStyle/>
          <a:p>
            <a:pPr defTabSz="685800" eaLnBrk="1" fontAlgn="auto" hangingPunct="1">
              <a:spcBef>
                <a:spcPts val="0"/>
              </a:spcBef>
              <a:spcAft>
                <a:spcPts val="0"/>
              </a:spcAft>
            </a:pPr>
            <a:r>
              <a:rPr lang="en-US" dirty="0">
                <a:solidFill>
                  <a:srgbClr val="003865"/>
                </a:solidFill>
                <a:latin typeface="Calibri"/>
              </a:rPr>
              <a:t>Search vital records to find potential MIS-C cases</a:t>
            </a:r>
          </a:p>
        </p:txBody>
      </p:sp>
      <p:sp>
        <p:nvSpPr>
          <p:cNvPr id="2" name="Slide Number Placeholder 1">
            <a:extLst>
              <a:ext uri="{FF2B5EF4-FFF2-40B4-BE49-F238E27FC236}">
                <a16:creationId xmlns:a16="http://schemas.microsoft.com/office/drawing/2014/main" id="{760D475C-8632-438B-97F6-659C98407154}"/>
              </a:ext>
            </a:extLst>
          </p:cNvPr>
          <p:cNvSpPr>
            <a:spLocks noGrp="1"/>
          </p:cNvSpPr>
          <p:nvPr>
            <p:ph type="sldNum" sz="quarter" idx="12"/>
          </p:nvPr>
        </p:nvSpPr>
        <p:spPr/>
        <p:txBody>
          <a:bodyPr/>
          <a:lstStyle/>
          <a:p>
            <a:fld id="{48F63A3B-78C7-47BE-AE5E-E10140E04643}" type="slidenum">
              <a:rPr lang="en-US" sz="1800" smtClean="0"/>
              <a:t>33</a:t>
            </a:fld>
            <a:endParaRPr lang="en-US" sz="1800" dirty="0"/>
          </a:p>
        </p:txBody>
      </p:sp>
    </p:spTree>
    <p:extLst>
      <p:ext uri="{BB962C8B-B14F-4D97-AF65-F5344CB8AC3E}">
        <p14:creationId xmlns:p14="http://schemas.microsoft.com/office/powerpoint/2010/main" val="3212546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Vital Records File</a:t>
            </a:r>
          </a:p>
        </p:txBody>
      </p:sp>
      <p:sp>
        <p:nvSpPr>
          <p:cNvPr id="5" name="Content Placeholder 4"/>
          <p:cNvSpPr>
            <a:spLocks noGrp="1"/>
          </p:cNvSpPr>
          <p:nvPr>
            <p:ph idx="13"/>
          </p:nvPr>
        </p:nvSpPr>
        <p:spPr>
          <a:xfrm>
            <a:off x="214313" y="1061441"/>
            <a:ext cx="8686800" cy="3556398"/>
          </a:xfrm>
        </p:spPr>
        <p:txBody>
          <a:bodyPr>
            <a:normAutofit fontScale="92500" lnSpcReduction="20000"/>
          </a:bodyPr>
          <a:lstStyle/>
          <a:p>
            <a:r>
              <a:rPr lang="en-US" dirty="0">
                <a:solidFill>
                  <a:srgbClr val="003865"/>
                </a:solidFill>
              </a:rPr>
              <a:t>Requested file of all 2020 deaths in MN </a:t>
            </a:r>
          </a:p>
          <a:p>
            <a:pPr lvl="1"/>
            <a:r>
              <a:rPr lang="en-US" dirty="0">
                <a:solidFill>
                  <a:srgbClr val="003865"/>
                </a:solidFill>
              </a:rPr>
              <a:t>-&gt; restrict to 21 and under</a:t>
            </a:r>
          </a:p>
          <a:p>
            <a:pPr>
              <a:buFont typeface="Wingdings" panose="05000000000000000000" pitchFamily="2" charset="2"/>
              <a:buChar char="Ø"/>
            </a:pPr>
            <a:r>
              <a:rPr lang="en-US" dirty="0">
                <a:solidFill>
                  <a:srgbClr val="003865"/>
                </a:solidFill>
              </a:rPr>
              <a:t>520 deaths</a:t>
            </a:r>
          </a:p>
          <a:p>
            <a:r>
              <a:rPr lang="en-US" dirty="0">
                <a:solidFill>
                  <a:srgbClr val="003865"/>
                </a:solidFill>
              </a:rPr>
              <a:t>296 variables for each death record </a:t>
            </a:r>
          </a:p>
          <a:p>
            <a:pPr lvl="1"/>
            <a:r>
              <a:rPr lang="en-US" dirty="0">
                <a:solidFill>
                  <a:srgbClr val="003865"/>
                </a:solidFill>
              </a:rPr>
              <a:t>-&gt; restrict to name, DOB, death date, address, place of death, causes of death, ICD-10 codes (up to 20)</a:t>
            </a:r>
          </a:p>
          <a:p>
            <a:pPr>
              <a:buFont typeface="Wingdings" panose="05000000000000000000" pitchFamily="2" charset="2"/>
              <a:buChar char="Ø"/>
            </a:pPr>
            <a:r>
              <a:rPr lang="en-US" dirty="0">
                <a:solidFill>
                  <a:srgbClr val="003865"/>
                </a:solidFill>
              </a:rPr>
              <a:t>38 variables</a:t>
            </a:r>
          </a:p>
          <a:p>
            <a:pPr marL="0" indent="0">
              <a:buNone/>
            </a:pPr>
            <a:endParaRPr lang="en-US" dirty="0"/>
          </a:p>
        </p:txBody>
      </p:sp>
      <p:sp>
        <p:nvSpPr>
          <p:cNvPr id="2" name="Slide Number Placeholder 1">
            <a:extLst>
              <a:ext uri="{FF2B5EF4-FFF2-40B4-BE49-F238E27FC236}">
                <a16:creationId xmlns:a16="http://schemas.microsoft.com/office/drawing/2014/main" id="{5B5D2A99-4E10-4708-86CD-83A765AD0FB7}"/>
              </a:ext>
            </a:extLst>
          </p:cNvPr>
          <p:cNvSpPr>
            <a:spLocks noGrp="1"/>
          </p:cNvSpPr>
          <p:nvPr>
            <p:ph type="sldNum" sz="quarter" idx="12"/>
          </p:nvPr>
        </p:nvSpPr>
        <p:spPr/>
        <p:txBody>
          <a:bodyPr/>
          <a:lstStyle/>
          <a:p>
            <a:fld id="{48F63A3B-78C7-47BE-AE5E-E10140E04643}" type="slidenum">
              <a:rPr lang="en-US" sz="1800" smtClean="0"/>
              <a:t>34</a:t>
            </a:fld>
            <a:endParaRPr lang="en-US" sz="1800" dirty="0"/>
          </a:p>
        </p:txBody>
      </p:sp>
    </p:spTree>
    <p:extLst>
      <p:ext uri="{BB962C8B-B14F-4D97-AF65-F5344CB8AC3E}">
        <p14:creationId xmlns:p14="http://schemas.microsoft.com/office/powerpoint/2010/main" val="731036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Matching MIS-C Cases to Vital Records</a:t>
            </a:r>
          </a:p>
        </p:txBody>
      </p:sp>
      <p:sp>
        <p:nvSpPr>
          <p:cNvPr id="5" name="Content Placeholder 4"/>
          <p:cNvSpPr>
            <a:spLocks noGrp="1"/>
          </p:cNvSpPr>
          <p:nvPr>
            <p:ph sz="half" idx="2"/>
          </p:nvPr>
        </p:nvSpPr>
        <p:spPr>
          <a:xfrm>
            <a:off x="4686300" y="2108446"/>
            <a:ext cx="4229100" cy="2500301"/>
          </a:xfrm>
        </p:spPr>
        <p:txBody>
          <a:bodyPr>
            <a:normAutofit/>
          </a:bodyPr>
          <a:lstStyle/>
          <a:p>
            <a:pPr marL="0" indent="0">
              <a:buNone/>
            </a:pPr>
            <a:r>
              <a:rPr lang="en-US" sz="2100" b="1" dirty="0">
                <a:solidFill>
                  <a:srgbClr val="003865"/>
                </a:solidFill>
              </a:rPr>
              <a:t>3. Fuzzy Matching</a:t>
            </a:r>
          </a:p>
          <a:p>
            <a:r>
              <a:rPr lang="en-US" sz="2100" dirty="0">
                <a:solidFill>
                  <a:srgbClr val="003865"/>
                </a:solidFill>
              </a:rPr>
              <a:t>Matching on “sounds like” name. Calculates likelihood two strings of text could be the same.</a:t>
            </a:r>
          </a:p>
          <a:p>
            <a:endParaRPr lang="en-US" sz="2100" dirty="0">
              <a:solidFill>
                <a:srgbClr val="003865"/>
              </a:solidFill>
            </a:endParaRPr>
          </a:p>
          <a:p>
            <a:endParaRPr lang="en-US" sz="2100" dirty="0">
              <a:solidFill>
                <a:srgbClr val="003865"/>
              </a:solidFill>
            </a:endParaRPr>
          </a:p>
        </p:txBody>
      </p:sp>
      <p:sp>
        <p:nvSpPr>
          <p:cNvPr id="7" name="Content Placeholder 4">
            <a:extLst>
              <a:ext uri="{FF2B5EF4-FFF2-40B4-BE49-F238E27FC236}">
                <a16:creationId xmlns:a16="http://schemas.microsoft.com/office/drawing/2014/main" id="{8E070F43-8E6A-4769-A2F5-62264FD0F5B3}"/>
              </a:ext>
            </a:extLst>
          </p:cNvPr>
          <p:cNvSpPr txBox="1">
            <a:spLocks/>
          </p:cNvSpPr>
          <p:nvPr/>
        </p:nvSpPr>
        <p:spPr bwMode="gray">
          <a:xfrm>
            <a:off x="218660" y="2108447"/>
            <a:ext cx="4229100" cy="2500301"/>
          </a:xfrm>
          <a:prstGeom prst="rect">
            <a:avLst/>
          </a:prstGeom>
          <a:noFill/>
        </p:spPr>
        <p:txBody>
          <a:bodyPr vert="horz" lIns="137160" tIns="137160" rIns="137160" bIns="34290" rtlCol="0">
            <a:normAutofit/>
          </a:bodyPr>
          <a:lst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750"/>
              </a:spcAft>
              <a:buClr>
                <a:srgbClr val="007FAF"/>
              </a:buClr>
              <a:buNone/>
            </a:pPr>
            <a:r>
              <a:rPr lang="en-US" sz="2100" b="1" dirty="0">
                <a:solidFill>
                  <a:srgbClr val="003865"/>
                </a:solidFill>
                <a:latin typeface="Calibri"/>
              </a:rPr>
              <a:t>2. Exact Matching</a:t>
            </a:r>
          </a:p>
          <a:p>
            <a:pPr marL="274320" indent="-274320" defTabSz="685800" fontAlgn="auto">
              <a:spcBef>
                <a:spcPts val="750"/>
              </a:spcBef>
              <a:spcAft>
                <a:spcPts val="750"/>
              </a:spcAft>
              <a:buClr>
                <a:srgbClr val="007FAF"/>
              </a:buClr>
            </a:pPr>
            <a:r>
              <a:rPr lang="en-US" sz="2100" dirty="0">
                <a:solidFill>
                  <a:srgbClr val="003865"/>
                </a:solidFill>
                <a:latin typeface="Calibri"/>
              </a:rPr>
              <a:t>Matching on name and DOB </a:t>
            </a:r>
          </a:p>
          <a:p>
            <a:pPr marL="274320" indent="-274320" defTabSz="685800" fontAlgn="auto">
              <a:spcBef>
                <a:spcPts val="750"/>
              </a:spcBef>
              <a:spcAft>
                <a:spcPts val="750"/>
              </a:spcAft>
              <a:buClr>
                <a:srgbClr val="007FAF"/>
              </a:buClr>
            </a:pPr>
            <a:r>
              <a:rPr lang="en-US" sz="2100" dirty="0">
                <a:solidFill>
                  <a:srgbClr val="003865"/>
                </a:solidFill>
                <a:latin typeface="Calibri"/>
              </a:rPr>
              <a:t>Proc SQL</a:t>
            </a:r>
          </a:p>
          <a:p>
            <a:pPr marL="0" indent="0" defTabSz="685800" fontAlgn="auto">
              <a:spcBef>
                <a:spcPts val="750"/>
              </a:spcBef>
              <a:spcAft>
                <a:spcPts val="750"/>
              </a:spcAft>
              <a:buClr>
                <a:srgbClr val="007FAF"/>
              </a:buClr>
              <a:buNone/>
            </a:pPr>
            <a:endParaRPr lang="en-US" sz="3000" dirty="0">
              <a:solidFill>
                <a:srgbClr val="000000"/>
              </a:solidFill>
              <a:latin typeface="Calibri"/>
            </a:endParaRPr>
          </a:p>
        </p:txBody>
      </p:sp>
      <p:sp>
        <p:nvSpPr>
          <p:cNvPr id="8" name="TextBox 7">
            <a:extLst>
              <a:ext uri="{FF2B5EF4-FFF2-40B4-BE49-F238E27FC236}">
                <a16:creationId xmlns:a16="http://schemas.microsoft.com/office/drawing/2014/main" id="{5D452A74-FB7A-4663-B183-4F375CC1A8A2}"/>
              </a:ext>
            </a:extLst>
          </p:cNvPr>
          <p:cNvSpPr txBox="1"/>
          <p:nvPr/>
        </p:nvSpPr>
        <p:spPr>
          <a:xfrm>
            <a:off x="280781" y="1141825"/>
            <a:ext cx="4591878" cy="1154162"/>
          </a:xfrm>
          <a:prstGeom prst="rect">
            <a:avLst/>
          </a:prstGeom>
          <a:noFill/>
        </p:spPr>
        <p:txBody>
          <a:bodyPr wrap="square" rtlCol="0">
            <a:spAutoFit/>
          </a:bodyPr>
          <a:lstStyle/>
          <a:p>
            <a:pPr defTabSz="685800" eaLnBrk="1" fontAlgn="auto" hangingPunct="1">
              <a:spcBef>
                <a:spcPts val="0"/>
              </a:spcBef>
              <a:spcAft>
                <a:spcPts val="0"/>
              </a:spcAft>
            </a:pPr>
            <a:r>
              <a:rPr lang="en-US" sz="2100" b="1" dirty="0">
                <a:solidFill>
                  <a:srgbClr val="003865"/>
                </a:solidFill>
                <a:latin typeface="Calibri"/>
              </a:rPr>
              <a:t>1. Format and Rename: Name, DOB, DOD</a:t>
            </a:r>
          </a:p>
          <a:p>
            <a:pPr defTabSz="685800" eaLnBrk="1" fontAlgn="auto" hangingPunct="1">
              <a:spcBef>
                <a:spcPts val="0"/>
              </a:spcBef>
              <a:spcAft>
                <a:spcPts val="0"/>
              </a:spcAft>
            </a:pPr>
            <a:endParaRPr lang="en-US" sz="1350" u="sng" dirty="0">
              <a:solidFill>
                <a:srgbClr val="003865"/>
              </a:solidFill>
              <a:latin typeface="Calibri"/>
            </a:endParaRPr>
          </a:p>
          <a:p>
            <a:pPr defTabSz="685800" eaLnBrk="1" fontAlgn="auto" hangingPunct="1">
              <a:spcBef>
                <a:spcPts val="0"/>
              </a:spcBef>
              <a:spcAft>
                <a:spcPts val="0"/>
              </a:spcAft>
            </a:pPr>
            <a:endParaRPr lang="en-US" sz="1350" dirty="0">
              <a:solidFill>
                <a:srgbClr val="003865"/>
              </a:solidFill>
              <a:latin typeface="Calibri"/>
            </a:endParaRPr>
          </a:p>
        </p:txBody>
      </p:sp>
      <p:pic>
        <p:nvPicPr>
          <p:cNvPr id="10" name="Picture 9">
            <a:extLst>
              <a:ext uri="{FF2B5EF4-FFF2-40B4-BE49-F238E27FC236}">
                <a16:creationId xmlns:a16="http://schemas.microsoft.com/office/drawing/2014/main" id="{B96A5309-C65B-40F5-8CFB-AC1B4FEB0687}"/>
              </a:ext>
            </a:extLst>
          </p:cNvPr>
          <p:cNvPicPr>
            <a:picLocks noChangeAspect="1"/>
          </p:cNvPicPr>
          <p:nvPr/>
        </p:nvPicPr>
        <p:blipFill>
          <a:blip r:embed="rId2"/>
          <a:stretch>
            <a:fillRect/>
          </a:stretch>
        </p:blipFill>
        <p:spPr>
          <a:xfrm>
            <a:off x="5059019" y="1141825"/>
            <a:ext cx="2856712" cy="966622"/>
          </a:xfrm>
          <a:prstGeom prst="rect">
            <a:avLst/>
          </a:prstGeom>
        </p:spPr>
      </p:pic>
      <p:pic>
        <p:nvPicPr>
          <p:cNvPr id="12" name="Picture 11">
            <a:extLst>
              <a:ext uri="{FF2B5EF4-FFF2-40B4-BE49-F238E27FC236}">
                <a16:creationId xmlns:a16="http://schemas.microsoft.com/office/drawing/2014/main" id="{A3B519AB-1E33-4300-B25E-DE961F8BC676}"/>
              </a:ext>
            </a:extLst>
          </p:cNvPr>
          <p:cNvPicPr>
            <a:picLocks noChangeAspect="1"/>
          </p:cNvPicPr>
          <p:nvPr/>
        </p:nvPicPr>
        <p:blipFill>
          <a:blip r:embed="rId3"/>
          <a:stretch>
            <a:fillRect/>
          </a:stretch>
        </p:blipFill>
        <p:spPr>
          <a:xfrm>
            <a:off x="800099" y="3617723"/>
            <a:ext cx="3066222" cy="1129661"/>
          </a:xfrm>
          <a:prstGeom prst="rect">
            <a:avLst/>
          </a:prstGeom>
        </p:spPr>
      </p:pic>
      <p:pic>
        <p:nvPicPr>
          <p:cNvPr id="14" name="Picture 13">
            <a:extLst>
              <a:ext uri="{FF2B5EF4-FFF2-40B4-BE49-F238E27FC236}">
                <a16:creationId xmlns:a16="http://schemas.microsoft.com/office/drawing/2014/main" id="{3CD8C8F0-4E94-494C-9041-7D0FD6809F80}"/>
              </a:ext>
            </a:extLst>
          </p:cNvPr>
          <p:cNvPicPr>
            <a:picLocks noChangeAspect="1"/>
          </p:cNvPicPr>
          <p:nvPr/>
        </p:nvPicPr>
        <p:blipFill>
          <a:blip r:embed="rId4"/>
          <a:stretch>
            <a:fillRect/>
          </a:stretch>
        </p:blipFill>
        <p:spPr>
          <a:xfrm>
            <a:off x="4955040" y="3839766"/>
            <a:ext cx="3064669" cy="1064419"/>
          </a:xfrm>
          <a:prstGeom prst="rect">
            <a:avLst/>
          </a:prstGeom>
        </p:spPr>
      </p:pic>
      <p:sp>
        <p:nvSpPr>
          <p:cNvPr id="2" name="Slide Number Placeholder 1">
            <a:extLst>
              <a:ext uri="{FF2B5EF4-FFF2-40B4-BE49-F238E27FC236}">
                <a16:creationId xmlns:a16="http://schemas.microsoft.com/office/drawing/2014/main" id="{B940C1DD-23B5-4BC7-9B1E-9DF467ED6411}"/>
              </a:ext>
            </a:extLst>
          </p:cNvPr>
          <p:cNvSpPr>
            <a:spLocks noGrp="1"/>
          </p:cNvSpPr>
          <p:nvPr>
            <p:ph type="sldNum" sz="quarter" idx="12"/>
          </p:nvPr>
        </p:nvSpPr>
        <p:spPr/>
        <p:txBody>
          <a:bodyPr/>
          <a:lstStyle/>
          <a:p>
            <a:fld id="{48F63A3B-78C7-47BE-AE5E-E10140E04643}" type="slidenum">
              <a:rPr lang="en-US" sz="1800" smtClean="0"/>
              <a:pPr/>
              <a:t>35</a:t>
            </a:fld>
            <a:endParaRPr lang="en-US" sz="1800" dirty="0"/>
          </a:p>
        </p:txBody>
      </p:sp>
    </p:spTree>
    <p:extLst>
      <p:ext uri="{BB962C8B-B14F-4D97-AF65-F5344CB8AC3E}">
        <p14:creationId xmlns:p14="http://schemas.microsoft.com/office/powerpoint/2010/main" val="745138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Searching Vital Records –COD Text</a:t>
            </a:r>
          </a:p>
        </p:txBody>
      </p:sp>
      <p:pic>
        <p:nvPicPr>
          <p:cNvPr id="9" name="Content Placeholder 8">
            <a:extLst>
              <a:ext uri="{FF2B5EF4-FFF2-40B4-BE49-F238E27FC236}">
                <a16:creationId xmlns:a16="http://schemas.microsoft.com/office/drawing/2014/main" id="{5F1FAF46-F59C-456A-98A4-8C4C513CBEA1}"/>
              </a:ext>
            </a:extLst>
          </p:cNvPr>
          <p:cNvPicPr>
            <a:picLocks noGrp="1" noChangeAspect="1"/>
          </p:cNvPicPr>
          <p:nvPr>
            <p:ph sz="half" idx="2"/>
          </p:nvPr>
        </p:nvPicPr>
        <p:blipFill>
          <a:blip r:embed="rId2"/>
          <a:stretch>
            <a:fillRect/>
          </a:stretch>
        </p:blipFill>
        <p:spPr>
          <a:xfrm>
            <a:off x="1172818" y="2396146"/>
            <a:ext cx="6179822" cy="2201518"/>
          </a:xfrm>
        </p:spPr>
      </p:pic>
      <p:sp>
        <p:nvSpPr>
          <p:cNvPr id="10" name="Content Placeholder 4">
            <a:extLst>
              <a:ext uri="{FF2B5EF4-FFF2-40B4-BE49-F238E27FC236}">
                <a16:creationId xmlns:a16="http://schemas.microsoft.com/office/drawing/2014/main" id="{DF29EF30-3B34-45E0-9007-9A46DCEC86FE}"/>
              </a:ext>
            </a:extLst>
          </p:cNvPr>
          <p:cNvSpPr txBox="1">
            <a:spLocks/>
          </p:cNvSpPr>
          <p:nvPr/>
        </p:nvSpPr>
        <p:spPr bwMode="gray">
          <a:xfrm>
            <a:off x="465212" y="1114349"/>
            <a:ext cx="7843901" cy="1451396"/>
          </a:xfrm>
          <a:prstGeom prst="rect">
            <a:avLst/>
          </a:prstGeom>
          <a:noFill/>
        </p:spPr>
        <p:txBody>
          <a:bodyPr vert="horz" lIns="137160" tIns="137160" rIns="137160" bIns="34290" rtlCol="0">
            <a:normAutofit/>
          </a:bodyPr>
          <a:lst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defTabSz="685800" fontAlgn="auto">
              <a:spcBef>
                <a:spcPts val="750"/>
              </a:spcBef>
              <a:spcAft>
                <a:spcPts val="750"/>
              </a:spcAft>
              <a:buClr>
                <a:srgbClr val="007FAF"/>
              </a:buClr>
            </a:pPr>
            <a:r>
              <a:rPr lang="en-US" sz="2100" dirty="0">
                <a:solidFill>
                  <a:srgbClr val="003865"/>
                </a:solidFill>
                <a:latin typeface="Calibri"/>
              </a:rPr>
              <a:t>Search through all causes of death for any variation of text</a:t>
            </a:r>
          </a:p>
          <a:p>
            <a:pPr marL="274320" indent="-274320" defTabSz="685800" fontAlgn="auto">
              <a:spcBef>
                <a:spcPts val="750"/>
              </a:spcBef>
              <a:spcAft>
                <a:spcPts val="750"/>
              </a:spcAft>
              <a:buClr>
                <a:srgbClr val="007FAF"/>
              </a:buClr>
            </a:pPr>
            <a:r>
              <a:rPr lang="en-US" sz="2100" dirty="0">
                <a:solidFill>
                  <a:srgbClr val="003865"/>
                </a:solidFill>
                <a:latin typeface="Calibri"/>
              </a:rPr>
              <a:t>Create a table of individuals to look into further </a:t>
            </a:r>
          </a:p>
        </p:txBody>
      </p:sp>
      <p:sp>
        <p:nvSpPr>
          <p:cNvPr id="2" name="Slide Number Placeholder 1">
            <a:extLst>
              <a:ext uri="{FF2B5EF4-FFF2-40B4-BE49-F238E27FC236}">
                <a16:creationId xmlns:a16="http://schemas.microsoft.com/office/drawing/2014/main" id="{56C6AD13-A0E6-4151-A014-3CD2E037CD91}"/>
              </a:ext>
            </a:extLst>
          </p:cNvPr>
          <p:cNvSpPr>
            <a:spLocks noGrp="1"/>
          </p:cNvSpPr>
          <p:nvPr>
            <p:ph type="sldNum" sz="quarter" idx="12"/>
          </p:nvPr>
        </p:nvSpPr>
        <p:spPr/>
        <p:txBody>
          <a:bodyPr/>
          <a:lstStyle/>
          <a:p>
            <a:fld id="{48F63A3B-78C7-47BE-AE5E-E10140E04643}" type="slidenum">
              <a:rPr lang="en-US" sz="1800" smtClean="0"/>
              <a:t>36</a:t>
            </a:fld>
            <a:endParaRPr lang="en-US" sz="1800" dirty="0"/>
          </a:p>
        </p:txBody>
      </p:sp>
    </p:spTree>
    <p:extLst>
      <p:ext uri="{BB962C8B-B14F-4D97-AF65-F5344CB8AC3E}">
        <p14:creationId xmlns:p14="http://schemas.microsoft.com/office/powerpoint/2010/main" val="4040071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Searching Vital Records – ICD-10</a:t>
            </a:r>
          </a:p>
        </p:txBody>
      </p:sp>
      <p:sp>
        <p:nvSpPr>
          <p:cNvPr id="5" name="Content Placeholder 4">
            <a:extLst>
              <a:ext uri="{FF2B5EF4-FFF2-40B4-BE49-F238E27FC236}">
                <a16:creationId xmlns:a16="http://schemas.microsoft.com/office/drawing/2014/main" id="{50FCC099-78B9-48E2-8D5F-648EB2045432}"/>
              </a:ext>
            </a:extLst>
          </p:cNvPr>
          <p:cNvSpPr>
            <a:spLocks noGrp="1"/>
          </p:cNvSpPr>
          <p:nvPr>
            <p:ph sz="half" idx="2"/>
          </p:nvPr>
        </p:nvSpPr>
        <p:spPr>
          <a:xfrm>
            <a:off x="342899" y="1209383"/>
            <a:ext cx="8155058" cy="2130164"/>
          </a:xfrm>
        </p:spPr>
        <p:txBody>
          <a:bodyPr>
            <a:normAutofit/>
          </a:bodyPr>
          <a:lstStyle/>
          <a:p>
            <a:r>
              <a:rPr lang="en-US" sz="2100" dirty="0">
                <a:solidFill>
                  <a:schemeClr val="tx1"/>
                </a:solidFill>
              </a:rPr>
              <a:t>Same as before, only using ICD-10 variables</a:t>
            </a:r>
          </a:p>
          <a:p>
            <a:pPr marL="531495" lvl="1" indent="-257175">
              <a:spcBef>
                <a:spcPts val="0"/>
              </a:spcBef>
              <a:spcAft>
                <a:spcPts val="0"/>
              </a:spcAft>
              <a:buFont typeface="Calibri" panose="020F0502020204030204" pitchFamily="34" charset="0"/>
              <a:buChar char="-"/>
            </a:pPr>
            <a:r>
              <a:rPr lang="en-US" sz="1350" dirty="0">
                <a:solidFill>
                  <a:schemeClr val="tx1"/>
                </a:solidFill>
                <a:latin typeface="Calibri" panose="020F0502020204030204" pitchFamily="34" charset="0"/>
                <a:ea typeface="Calibri" panose="020F0502020204030204" pitchFamily="34" charset="0"/>
              </a:rPr>
              <a:t>U07.1 = COVID-19, primary diagnosis AND</a:t>
            </a:r>
          </a:p>
          <a:p>
            <a:pPr marL="531495" lvl="1" indent="-257175">
              <a:spcBef>
                <a:spcPts val="0"/>
              </a:spcBef>
              <a:spcAft>
                <a:spcPts val="0"/>
              </a:spcAft>
              <a:buFont typeface="Calibri" panose="020F0502020204030204" pitchFamily="34" charset="0"/>
              <a:buChar char="-"/>
            </a:pPr>
            <a:r>
              <a:rPr lang="en-US" sz="1350" dirty="0">
                <a:solidFill>
                  <a:schemeClr val="tx1"/>
                </a:solidFill>
                <a:latin typeface="Calibri" panose="020F0502020204030204" pitchFamily="34" charset="0"/>
                <a:ea typeface="Calibri" panose="020F0502020204030204" pitchFamily="34" charset="0"/>
              </a:rPr>
              <a:t>M35.8 = other specified systemic involvement of connective tissue, secondary diagnosis</a:t>
            </a:r>
          </a:p>
          <a:p>
            <a:r>
              <a:rPr lang="en-US" sz="2100" dirty="0">
                <a:solidFill>
                  <a:schemeClr val="tx1"/>
                </a:solidFill>
              </a:rPr>
              <a:t>Depending on size of Excel file, can search entire spreadsheet without having to use SAS</a:t>
            </a:r>
          </a:p>
          <a:p>
            <a:endParaRPr lang="en-US" sz="2100" dirty="0"/>
          </a:p>
        </p:txBody>
      </p:sp>
      <p:sp>
        <p:nvSpPr>
          <p:cNvPr id="2" name="Slide Number Placeholder 1">
            <a:extLst>
              <a:ext uri="{FF2B5EF4-FFF2-40B4-BE49-F238E27FC236}">
                <a16:creationId xmlns:a16="http://schemas.microsoft.com/office/drawing/2014/main" id="{B6700636-2251-4E6D-89DF-41AE6F46727A}"/>
              </a:ext>
            </a:extLst>
          </p:cNvPr>
          <p:cNvSpPr>
            <a:spLocks noGrp="1"/>
          </p:cNvSpPr>
          <p:nvPr>
            <p:ph type="sldNum" sz="quarter" idx="12"/>
          </p:nvPr>
        </p:nvSpPr>
        <p:spPr/>
        <p:txBody>
          <a:bodyPr/>
          <a:lstStyle/>
          <a:p>
            <a:fld id="{48F63A3B-78C7-47BE-AE5E-E10140E04643}" type="slidenum">
              <a:rPr lang="en-US" sz="1800" smtClean="0"/>
              <a:t>37</a:t>
            </a:fld>
            <a:endParaRPr lang="en-US" sz="1800" dirty="0"/>
          </a:p>
        </p:txBody>
      </p:sp>
    </p:spTree>
    <p:extLst>
      <p:ext uri="{BB962C8B-B14F-4D97-AF65-F5344CB8AC3E}">
        <p14:creationId xmlns:p14="http://schemas.microsoft.com/office/powerpoint/2010/main" val="96409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Carmen Bernu</a:t>
            </a:r>
            <a:br>
              <a:rPr lang="en-US" dirty="0"/>
            </a:br>
            <a:r>
              <a:rPr lang="en-US" dirty="0"/>
              <a:t>carmen.Bernu@state.mn.us</a:t>
            </a:r>
          </a:p>
        </p:txBody>
      </p:sp>
      <p:sp>
        <p:nvSpPr>
          <p:cNvPr id="4" name="Title 3"/>
          <p:cNvSpPr>
            <a:spLocks noGrp="1"/>
          </p:cNvSpPr>
          <p:nvPr>
            <p:ph type="title"/>
          </p:nvPr>
        </p:nvSpPr>
        <p:spPr/>
        <p:txBody>
          <a:bodyPr/>
          <a:lstStyle/>
          <a:p>
            <a:r>
              <a:rPr lang="en-US" dirty="0"/>
              <a:t>Thank you!</a:t>
            </a:r>
          </a:p>
        </p:txBody>
      </p:sp>
      <p:sp>
        <p:nvSpPr>
          <p:cNvPr id="2" name="TextBox 1">
            <a:extLst>
              <a:ext uri="{FF2B5EF4-FFF2-40B4-BE49-F238E27FC236}">
                <a16:creationId xmlns:a16="http://schemas.microsoft.com/office/drawing/2014/main" id="{BC360D40-E922-4672-AA53-E5C103B7D01F}"/>
              </a:ext>
            </a:extLst>
          </p:cNvPr>
          <p:cNvSpPr txBox="1"/>
          <p:nvPr/>
        </p:nvSpPr>
        <p:spPr>
          <a:xfrm>
            <a:off x="8463223" y="4622242"/>
            <a:ext cx="452176" cy="369332"/>
          </a:xfrm>
          <a:prstGeom prst="rect">
            <a:avLst/>
          </a:prstGeom>
          <a:noFill/>
        </p:spPr>
        <p:txBody>
          <a:bodyPr wrap="square" rtlCol="0">
            <a:spAutoFit/>
          </a:bodyPr>
          <a:lstStyle/>
          <a:p>
            <a:r>
              <a:rPr lang="en-US" dirty="0"/>
              <a:t>38</a:t>
            </a:r>
          </a:p>
        </p:txBody>
      </p:sp>
    </p:spTree>
    <p:extLst>
      <p:ext uri="{BB962C8B-B14F-4D97-AF65-F5344CB8AC3E}">
        <p14:creationId xmlns:p14="http://schemas.microsoft.com/office/powerpoint/2010/main" val="589064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 y="4886326"/>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E068FF3-146E-4D82-B1DD-E539460D8C17}"/>
              </a:ext>
            </a:extLst>
          </p:cNvPr>
          <p:cNvSpPr/>
          <p:nvPr/>
        </p:nvSpPr>
        <p:spPr>
          <a:xfrm>
            <a:off x="1" y="905096"/>
            <a:ext cx="6179003" cy="3100849"/>
          </a:xfrm>
          <a:prstGeom prst="rect">
            <a:avLst/>
          </a:prstGeom>
        </p:spPr>
        <p:txBody>
          <a:bodyPr wrap="square" anchor="t">
            <a:spAutoFit/>
          </a:bodyPr>
          <a:lstStyle/>
          <a:p>
            <a:pPr defTabSz="685800" eaLnBrk="1" fontAlgn="auto" hangingPunct="1">
              <a:spcBef>
                <a:spcPts val="0"/>
              </a:spcBef>
              <a:spcAft>
                <a:spcPts val="0"/>
              </a:spcAft>
            </a:pPr>
            <a:r>
              <a:rPr lang="en-US" b="1" dirty="0">
                <a:solidFill>
                  <a:srgbClr val="006A71"/>
                </a:solidFill>
                <a:latin typeface="Calibri"/>
                <a:cs typeface="Calibri"/>
              </a:rPr>
              <a:t>MIS-C Surveillance, Topics of Interest</a:t>
            </a:r>
          </a:p>
          <a:p>
            <a:pPr defTabSz="685800" eaLnBrk="1" fontAlgn="auto" hangingPunct="1">
              <a:spcBef>
                <a:spcPts val="0"/>
              </a:spcBef>
              <a:spcAft>
                <a:spcPts val="0"/>
              </a:spcAft>
            </a:pPr>
            <a:r>
              <a:rPr lang="en-US" b="1" dirty="0">
                <a:solidFill>
                  <a:srgbClr val="006A71"/>
                </a:solidFill>
                <a:latin typeface="Calibri"/>
                <a:cs typeface="Calibri"/>
              </a:rPr>
              <a:t>16 March 2021</a:t>
            </a:r>
          </a:p>
          <a:p>
            <a:pPr defTabSz="685800" eaLnBrk="1" fontAlgn="auto" hangingPunct="1">
              <a:spcBef>
                <a:spcPts val="0"/>
              </a:spcBef>
              <a:spcAft>
                <a:spcPts val="0"/>
              </a:spcAft>
            </a:pPr>
            <a:endParaRPr lang="en-US" b="1" dirty="0">
              <a:solidFill>
                <a:srgbClr val="006A71"/>
              </a:solidFill>
              <a:latin typeface="Calibri"/>
              <a:cs typeface="Calibri"/>
            </a:endParaRPr>
          </a:p>
          <a:p>
            <a:pPr defTabSz="685800" eaLnBrk="1" fontAlgn="auto" hangingPunct="1">
              <a:spcBef>
                <a:spcPts val="0"/>
              </a:spcBef>
              <a:spcAft>
                <a:spcPts val="0"/>
              </a:spcAft>
            </a:pPr>
            <a:endParaRPr lang="en-US" sz="1350" dirty="0">
              <a:solidFill>
                <a:prstClr val="black"/>
              </a:solidFill>
              <a:latin typeface="Calibri" panose="020F0502020204030204"/>
            </a:endParaRPr>
          </a:p>
          <a:p>
            <a:pPr marL="44054" lvl="1" indent="-44054" defTabSz="685800" eaLnBrk="1" fontAlgn="auto" hangingPunct="1">
              <a:spcBef>
                <a:spcPts val="0"/>
              </a:spcBef>
              <a:spcAft>
                <a:spcPts val="0"/>
              </a:spcAft>
            </a:pPr>
            <a:r>
              <a:rPr lang="en-US" sz="2400" dirty="0">
                <a:solidFill>
                  <a:prstClr val="black"/>
                </a:solidFill>
                <a:latin typeface="Calibri" panose="020F0502020204030204"/>
              </a:rPr>
              <a:t> Postmortem Guidance Review and Consideration of MIS-C in Pediatric Deaths</a:t>
            </a:r>
          </a:p>
          <a:p>
            <a:pPr defTabSz="685800" eaLnBrk="1" fontAlgn="auto" hangingPunct="1">
              <a:spcBef>
                <a:spcPts val="0"/>
              </a:spcBef>
              <a:spcAft>
                <a:spcPts val="0"/>
              </a:spcAft>
            </a:pPr>
            <a:endParaRPr lang="en-US" sz="1600" b="1" dirty="0">
              <a:solidFill>
                <a:srgbClr val="006A71"/>
              </a:solidFill>
              <a:latin typeface="Calibri"/>
              <a:cs typeface="Calibri"/>
            </a:endParaRPr>
          </a:p>
          <a:p>
            <a:pPr defTabSz="685800" eaLnBrk="1" fontAlgn="auto" hangingPunct="1">
              <a:spcBef>
                <a:spcPts val="0"/>
              </a:spcBef>
              <a:spcAft>
                <a:spcPts val="0"/>
              </a:spcAft>
            </a:pPr>
            <a:r>
              <a:rPr lang="en-US" sz="1600" b="1" dirty="0">
                <a:solidFill>
                  <a:srgbClr val="006A71"/>
                </a:solidFill>
                <a:latin typeface="Calibri"/>
                <a:cs typeface="Calibri"/>
              </a:rPr>
              <a:t>Joy Gary, DVM, PhD, DACVP</a:t>
            </a:r>
          </a:p>
          <a:p>
            <a:pPr defTabSz="685800" eaLnBrk="1" fontAlgn="auto" hangingPunct="1">
              <a:spcBef>
                <a:spcPts val="0"/>
              </a:spcBef>
              <a:spcAft>
                <a:spcPts val="0"/>
              </a:spcAft>
            </a:pPr>
            <a:r>
              <a:rPr lang="en-US" sz="1600" b="1" dirty="0">
                <a:solidFill>
                  <a:srgbClr val="006A71"/>
                </a:solidFill>
                <a:latin typeface="Calibri"/>
                <a:cs typeface="Calibri"/>
              </a:rPr>
              <a:t>Sarah Reagan-Steiner, MD, MPH</a:t>
            </a:r>
          </a:p>
          <a:p>
            <a:pPr defTabSz="685800" eaLnBrk="1" fontAlgn="auto" hangingPunct="1">
              <a:spcBef>
                <a:spcPts val="0"/>
              </a:spcBef>
              <a:spcAft>
                <a:spcPts val="0"/>
              </a:spcAft>
            </a:pPr>
            <a:endParaRPr lang="en-US" sz="1600" b="1" dirty="0">
              <a:solidFill>
                <a:srgbClr val="006A71"/>
              </a:solidFill>
              <a:latin typeface="Calibri"/>
              <a:cs typeface="Calibri"/>
            </a:endParaRPr>
          </a:p>
          <a:p>
            <a:pPr defTabSz="685800" eaLnBrk="1" fontAlgn="auto" hangingPunct="1">
              <a:spcBef>
                <a:spcPts val="0"/>
              </a:spcBef>
              <a:spcAft>
                <a:spcPts val="0"/>
              </a:spcAft>
            </a:pPr>
            <a:r>
              <a:rPr lang="en-US" sz="1600" b="1" dirty="0">
                <a:solidFill>
                  <a:srgbClr val="006A71"/>
                </a:solidFill>
                <a:latin typeface="Calibri"/>
                <a:cs typeface="Calibri"/>
              </a:rPr>
              <a:t>IDPB/DHCPP/NCEZID/Centers for Disease Control and Prevention</a:t>
            </a:r>
          </a:p>
        </p:txBody>
      </p:sp>
    </p:spTree>
    <p:extLst>
      <p:ext uri="{BB962C8B-B14F-4D97-AF65-F5344CB8AC3E}">
        <p14:creationId xmlns:p14="http://schemas.microsoft.com/office/powerpoint/2010/main" val="2410659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F7F594-AAF7-440C-8B2B-1BF38CFA4BC4}"/>
              </a:ext>
            </a:extLst>
          </p:cNvPr>
          <p:cNvSpPr/>
          <p:nvPr/>
        </p:nvSpPr>
        <p:spPr>
          <a:xfrm>
            <a:off x="194506" y="4680719"/>
            <a:ext cx="5365102" cy="307777"/>
          </a:xfrm>
          <a:prstGeom prst="rect">
            <a:avLst/>
          </a:prstGeom>
        </p:spPr>
        <p:txBody>
          <a:bodyPr wrap="square">
            <a:spAutoFit/>
          </a:bodyPr>
          <a:lstStyle/>
          <a:p>
            <a:r>
              <a:rPr lang="en-US" sz="1400" dirty="0">
                <a:solidFill>
                  <a:schemeClr val="tx1">
                    <a:lumMod val="50000"/>
                  </a:schemeClr>
                </a:solidFill>
              </a:rPr>
              <a:t>https://www.cdc.gov/mis-c/cases/index.html</a:t>
            </a:r>
          </a:p>
        </p:txBody>
      </p:sp>
      <p:pic>
        <p:nvPicPr>
          <p:cNvPr id="8" name="Picture 7">
            <a:extLst>
              <a:ext uri="{FF2B5EF4-FFF2-40B4-BE49-F238E27FC236}">
                <a16:creationId xmlns:a16="http://schemas.microsoft.com/office/drawing/2014/main" id="{CD1074F0-CD20-4E54-9543-5B6C2AD2BB3C}"/>
              </a:ext>
            </a:extLst>
          </p:cNvPr>
          <p:cNvPicPr>
            <a:picLocks noChangeAspect="1"/>
          </p:cNvPicPr>
          <p:nvPr/>
        </p:nvPicPr>
        <p:blipFill>
          <a:blip r:embed="rId3"/>
          <a:stretch>
            <a:fillRect/>
          </a:stretch>
        </p:blipFill>
        <p:spPr>
          <a:xfrm>
            <a:off x="1134736" y="155004"/>
            <a:ext cx="6874528" cy="4592961"/>
          </a:xfrm>
          <a:prstGeom prst="rect">
            <a:avLst/>
          </a:prstGeom>
        </p:spPr>
      </p:pic>
      <p:sp>
        <p:nvSpPr>
          <p:cNvPr id="6" name="TextBox 5">
            <a:extLst>
              <a:ext uri="{FF2B5EF4-FFF2-40B4-BE49-F238E27FC236}">
                <a16:creationId xmlns:a16="http://schemas.microsoft.com/office/drawing/2014/main" id="{A7791F26-72A1-461C-BF6F-C8FAD01A36E7}"/>
              </a:ext>
            </a:extLst>
          </p:cNvPr>
          <p:cNvSpPr txBox="1"/>
          <p:nvPr/>
        </p:nvSpPr>
        <p:spPr>
          <a:xfrm>
            <a:off x="8546123" y="4560862"/>
            <a:ext cx="281353" cy="369332"/>
          </a:xfrm>
          <a:prstGeom prst="rect">
            <a:avLst/>
          </a:prstGeom>
          <a:noFill/>
        </p:spPr>
        <p:txBody>
          <a:bodyPr wrap="square" rtlCol="0">
            <a:spAutoFit/>
          </a:bodyPr>
          <a:lstStyle/>
          <a:p>
            <a:r>
              <a:rPr lang="en-US" dirty="0">
                <a:solidFill>
                  <a:srgbClr val="000000"/>
                </a:solidFill>
                <a:latin typeface="Calibri" panose="020F0502020204030204" pitchFamily="34" charset="0"/>
              </a:rPr>
              <a:t>4</a:t>
            </a:r>
          </a:p>
        </p:txBody>
      </p:sp>
    </p:spTree>
    <p:extLst>
      <p:ext uri="{BB962C8B-B14F-4D97-AF65-F5344CB8AC3E}">
        <p14:creationId xmlns:p14="http://schemas.microsoft.com/office/powerpoint/2010/main" val="5037259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4DE8-D22F-4E5A-A3CA-A63A0300C204}"/>
              </a:ext>
            </a:extLst>
          </p:cNvPr>
          <p:cNvSpPr>
            <a:spLocks noGrp="1"/>
          </p:cNvSpPr>
          <p:nvPr>
            <p:ph type="title"/>
          </p:nvPr>
        </p:nvSpPr>
        <p:spPr/>
        <p:txBody>
          <a:bodyPr/>
          <a:lstStyle/>
          <a:p>
            <a:r>
              <a:rPr lang="en-US" dirty="0"/>
              <a:t>CDC Resources on Post-Mortem guidance</a:t>
            </a:r>
          </a:p>
        </p:txBody>
      </p:sp>
      <p:sp>
        <p:nvSpPr>
          <p:cNvPr id="3" name="Text Placeholder 2">
            <a:extLst>
              <a:ext uri="{FF2B5EF4-FFF2-40B4-BE49-F238E27FC236}">
                <a16:creationId xmlns:a16="http://schemas.microsoft.com/office/drawing/2014/main" id="{F7D146F4-F2F3-4376-928A-C6594F684FC4}"/>
              </a:ext>
            </a:extLst>
          </p:cNvPr>
          <p:cNvSpPr>
            <a:spLocks noGrp="1"/>
          </p:cNvSpPr>
          <p:nvPr>
            <p:ph type="body" sz="quarter" idx="10"/>
          </p:nvPr>
        </p:nvSpPr>
        <p:spPr/>
        <p:txBody>
          <a:bodyPr/>
          <a:lstStyle/>
          <a:p>
            <a:r>
              <a:rPr lang="en-US" dirty="0">
                <a:hlinkClick r:id="rId2"/>
              </a:rPr>
              <a:t>https://www.cdc.gov/coronavirus/2019-ncov/hcp/guidance-postmortem-specimens.html</a:t>
            </a:r>
          </a:p>
          <a:p>
            <a:r>
              <a:rPr lang="en-US" dirty="0">
                <a:hlinkClick r:id="rId2"/>
              </a:rPr>
              <a:t>https://www.cdc.gov/coronavirus/2019-ncov/lab/guidelines-clinical-specimens.html</a:t>
            </a:r>
            <a:r>
              <a:rPr lang="en-US" dirty="0"/>
              <a:t> </a:t>
            </a:r>
          </a:p>
          <a:p>
            <a:r>
              <a:rPr lang="en-US" dirty="0">
                <a:hlinkClick r:id="rId3"/>
              </a:rPr>
              <a:t>https://www.cdc.gov/coronavirus/2019-ncov/lab/lab-biosafety-guidelines.html</a:t>
            </a:r>
            <a:r>
              <a:rPr lang="en-US" dirty="0"/>
              <a:t> </a:t>
            </a:r>
          </a:p>
        </p:txBody>
      </p:sp>
    </p:spTree>
    <p:extLst>
      <p:ext uri="{BB962C8B-B14F-4D97-AF65-F5344CB8AC3E}">
        <p14:creationId xmlns:p14="http://schemas.microsoft.com/office/powerpoint/2010/main" val="147548223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5A85-E66C-474D-ABA0-AC6D7C4676F7}"/>
              </a:ext>
            </a:extLst>
          </p:cNvPr>
          <p:cNvSpPr>
            <a:spLocks noGrp="1"/>
          </p:cNvSpPr>
          <p:nvPr>
            <p:ph type="title"/>
          </p:nvPr>
        </p:nvSpPr>
        <p:spPr>
          <a:xfrm>
            <a:off x="457200" y="18089"/>
            <a:ext cx="8229600" cy="857250"/>
          </a:xfrm>
        </p:spPr>
        <p:txBody>
          <a:bodyPr/>
          <a:lstStyle/>
          <a:p>
            <a:r>
              <a:rPr lang="en-US" dirty="0"/>
              <a:t>Questions</a:t>
            </a:r>
          </a:p>
        </p:txBody>
      </p:sp>
      <p:sp>
        <p:nvSpPr>
          <p:cNvPr id="3" name="Text Placeholder 2">
            <a:extLst>
              <a:ext uri="{FF2B5EF4-FFF2-40B4-BE49-F238E27FC236}">
                <a16:creationId xmlns:a16="http://schemas.microsoft.com/office/drawing/2014/main" id="{CADA3BF4-9BAC-4DD5-AC2E-A8580A49FBB9}"/>
              </a:ext>
            </a:extLst>
          </p:cNvPr>
          <p:cNvSpPr>
            <a:spLocks noGrp="1"/>
          </p:cNvSpPr>
          <p:nvPr>
            <p:ph type="body" sz="quarter" idx="10"/>
          </p:nvPr>
        </p:nvSpPr>
        <p:spPr>
          <a:xfrm>
            <a:off x="457200" y="875339"/>
            <a:ext cx="8287230" cy="3934656"/>
          </a:xfrm>
        </p:spPr>
        <p:txBody>
          <a:bodyPr>
            <a:noAutofit/>
          </a:bodyPr>
          <a:lstStyle/>
          <a:p>
            <a:r>
              <a:rPr lang="en-US" sz="1800" dirty="0">
                <a:solidFill>
                  <a:schemeClr val="accent6"/>
                </a:solidFill>
              </a:rPr>
              <a:t>Please send additional questions regarding ELC CoAg deliverables to: </a:t>
            </a:r>
          </a:p>
          <a:p>
            <a:pPr lvl="1">
              <a:buFont typeface="Arial" panose="020B0604020202020204" pitchFamily="34" charset="0"/>
              <a:buChar char="•"/>
            </a:pPr>
            <a:r>
              <a:rPr lang="en-US" sz="1800" dirty="0">
                <a:solidFill>
                  <a:schemeClr val="accent6"/>
                </a:solidFill>
                <a:hlinkClick r:id="rId3">
                  <a:extLst>
                    <a:ext uri="{A12FA001-AC4F-418D-AE19-62706E023703}">
                      <ahyp:hlinkClr xmlns:ahyp="http://schemas.microsoft.com/office/drawing/2018/hyperlinkcolor" val="tx"/>
                    </a:ext>
                  </a:extLst>
                </a:hlinkClick>
              </a:rPr>
              <a:t>MISC_info@cdc.gov</a:t>
            </a:r>
            <a:endParaRPr lang="en-US" sz="1800" dirty="0">
              <a:solidFill>
                <a:schemeClr val="accent6"/>
              </a:solidFill>
            </a:endParaRPr>
          </a:p>
          <a:p>
            <a:pPr lvl="1">
              <a:buFont typeface="Arial" panose="020B0604020202020204" pitchFamily="34" charset="0"/>
              <a:buChar char="•"/>
            </a:pPr>
            <a:r>
              <a:rPr lang="en-US" sz="1800" dirty="0">
                <a:solidFill>
                  <a:schemeClr val="accent6"/>
                </a:solidFill>
              </a:rPr>
              <a:t>Michael Wu, MSc, </a:t>
            </a:r>
            <a:r>
              <a:rPr lang="en-US" sz="1800" dirty="0">
                <a:solidFill>
                  <a:schemeClr val="accent6"/>
                </a:solidFill>
                <a:hlinkClick r:id="rId4">
                  <a:extLst>
                    <a:ext uri="{A12FA001-AC4F-418D-AE19-62706E023703}">
                      <ahyp:hlinkClr xmlns:ahyp="http://schemas.microsoft.com/office/drawing/2018/hyperlinkcolor" val="tx"/>
                    </a:ext>
                  </a:extLst>
                </a:hlinkClick>
              </a:rPr>
              <a:t>oke4@cdc.gov</a:t>
            </a:r>
            <a:r>
              <a:rPr lang="en-US" sz="1800" dirty="0">
                <a:solidFill>
                  <a:schemeClr val="accent6"/>
                </a:solidFill>
              </a:rPr>
              <a:t>       </a:t>
            </a:r>
          </a:p>
          <a:p>
            <a:pPr lvl="1">
              <a:buFont typeface="Arial" panose="020B0604020202020204" pitchFamily="34" charset="0"/>
              <a:buChar char="•"/>
            </a:pPr>
            <a:r>
              <a:rPr lang="en-US" sz="1800" dirty="0">
                <a:solidFill>
                  <a:schemeClr val="accent6"/>
                </a:solidFill>
              </a:rPr>
              <a:t>Angela Campbell, MD, MPH, </a:t>
            </a:r>
            <a:r>
              <a:rPr lang="en-US" sz="1800" dirty="0">
                <a:solidFill>
                  <a:schemeClr val="accent6"/>
                </a:solidFill>
                <a:hlinkClick r:id="rId5">
                  <a:extLst>
                    <a:ext uri="{A12FA001-AC4F-418D-AE19-62706E023703}">
                      <ahyp:hlinkClr xmlns:ahyp="http://schemas.microsoft.com/office/drawing/2018/hyperlinkcolor" val="tx"/>
                    </a:ext>
                  </a:extLst>
                </a:hlinkClick>
              </a:rPr>
              <a:t>app4@cdc.gov</a:t>
            </a:r>
            <a:r>
              <a:rPr lang="en-US" sz="1800" dirty="0">
                <a:solidFill>
                  <a:schemeClr val="accent6"/>
                </a:solidFill>
              </a:rPr>
              <a:t>   </a:t>
            </a:r>
          </a:p>
          <a:p>
            <a:pPr lvl="1">
              <a:buFont typeface="Arial" panose="020B0604020202020204" pitchFamily="34" charset="0"/>
              <a:buChar char="•"/>
            </a:pPr>
            <a:r>
              <a:rPr lang="en-US" sz="1800" dirty="0">
                <a:solidFill>
                  <a:schemeClr val="accent6"/>
                </a:solidFill>
              </a:rPr>
              <a:t>Please cc </a:t>
            </a:r>
            <a:r>
              <a:rPr lang="en-US" sz="1800" dirty="0">
                <a:solidFill>
                  <a:schemeClr val="accent6"/>
                </a:solidFill>
                <a:hlinkClick r:id="rId6">
                  <a:extLst>
                    <a:ext uri="{A12FA001-AC4F-418D-AE19-62706E023703}">
                      <ahyp:hlinkClr xmlns:ahyp="http://schemas.microsoft.com/office/drawing/2018/hyperlinkcolor" val="tx"/>
                    </a:ext>
                  </a:extLst>
                </a:hlinkClick>
              </a:rPr>
              <a:t>VPDSurvELC@cdc.gov</a:t>
            </a:r>
            <a:r>
              <a:rPr lang="en-US" sz="1800" dirty="0">
                <a:solidFill>
                  <a:schemeClr val="accent6"/>
                </a:solidFill>
              </a:rPr>
              <a:t> </a:t>
            </a:r>
          </a:p>
          <a:p>
            <a:r>
              <a:rPr lang="en-US" sz="1800" dirty="0">
                <a:solidFill>
                  <a:schemeClr val="accent6"/>
                </a:solidFill>
              </a:rPr>
              <a:t>Please send questions regarding Post-Mortem Guidance to:</a:t>
            </a:r>
          </a:p>
          <a:p>
            <a:pPr lvl="1"/>
            <a:r>
              <a:rPr lang="en-US" sz="1800" dirty="0">
                <a:solidFill>
                  <a:schemeClr val="accent6"/>
                </a:solidFill>
              </a:rPr>
              <a:t>Sarah Reagan, MD, MPH, </a:t>
            </a:r>
            <a:r>
              <a:rPr lang="en-US" sz="1800" u="sng" dirty="0">
                <a:solidFill>
                  <a:schemeClr val="accent6"/>
                </a:solidFill>
              </a:rPr>
              <a:t>sor1@cdc.gov</a:t>
            </a:r>
          </a:p>
          <a:p>
            <a:pPr lvl="1"/>
            <a:r>
              <a:rPr lang="en-US" sz="1800" dirty="0">
                <a:solidFill>
                  <a:schemeClr val="accent6"/>
                </a:solidFill>
              </a:rPr>
              <a:t>Joy Gary DVM, PhD, DACVP, </a:t>
            </a:r>
            <a:r>
              <a:rPr lang="en-US" sz="1800" u="sng" dirty="0">
                <a:solidFill>
                  <a:schemeClr val="accent6"/>
                </a:solidFill>
              </a:rPr>
              <a:t>ksp1@cdc.gov</a:t>
            </a:r>
          </a:p>
          <a:p>
            <a:r>
              <a:rPr lang="en-US" sz="1800" dirty="0">
                <a:solidFill>
                  <a:schemeClr val="accent6"/>
                </a:solidFill>
              </a:rPr>
              <a:t>Please send questions regarding DCIPHER/HHS Protect to:</a:t>
            </a:r>
          </a:p>
          <a:p>
            <a:pPr lvl="1">
              <a:buFont typeface="Arial" panose="020B0604020202020204" pitchFamily="34" charset="0"/>
              <a:buChar char="•"/>
            </a:pPr>
            <a:r>
              <a:rPr lang="en-US" sz="1800" dirty="0">
                <a:solidFill>
                  <a:srgbClr val="002060"/>
                </a:solidFill>
              </a:rPr>
              <a:t>Allison Miller, MPH, </a:t>
            </a:r>
            <a:r>
              <a:rPr lang="en-US" sz="1800" dirty="0">
                <a:solidFill>
                  <a:srgbClr val="002060"/>
                </a:solidFill>
                <a:hlinkClick r:id="rId7">
                  <a:extLst>
                    <a:ext uri="{A12FA001-AC4F-418D-AE19-62706E023703}">
                      <ahyp:hlinkClr xmlns:ahyp="http://schemas.microsoft.com/office/drawing/2018/hyperlinkcolor" val="tx"/>
                    </a:ext>
                  </a:extLst>
                </a:hlinkClick>
              </a:rPr>
              <a:t>odh8@cdc.gov</a:t>
            </a:r>
            <a:r>
              <a:rPr lang="en-US" sz="1800" dirty="0">
                <a:solidFill>
                  <a:srgbClr val="002060"/>
                </a:solidFill>
              </a:rPr>
              <a:t> </a:t>
            </a:r>
          </a:p>
          <a:p>
            <a:pPr lvl="1">
              <a:buFont typeface="Arial" panose="020B0604020202020204" pitchFamily="34" charset="0"/>
              <a:buChar char="•"/>
            </a:pPr>
            <a:r>
              <a:rPr lang="en-US" sz="1800" dirty="0">
                <a:solidFill>
                  <a:schemeClr val="accent6"/>
                </a:solidFill>
              </a:rPr>
              <a:t>Shana </a:t>
            </a:r>
            <a:r>
              <a:rPr lang="en-US" sz="1800" dirty="0">
                <a:solidFill>
                  <a:srgbClr val="002060"/>
                </a:solidFill>
              </a:rPr>
              <a:t>Godfred-Cato</a:t>
            </a:r>
            <a:r>
              <a:rPr lang="en-US" sz="1800" dirty="0">
                <a:solidFill>
                  <a:schemeClr val="accent6"/>
                </a:solidFill>
              </a:rPr>
              <a:t>, DO, </a:t>
            </a:r>
            <a:r>
              <a:rPr lang="en-US" sz="1800" dirty="0">
                <a:solidFill>
                  <a:schemeClr val="accent6"/>
                </a:solidFill>
                <a:hlinkClick r:id="rId8">
                  <a:extLst>
                    <a:ext uri="{A12FA001-AC4F-418D-AE19-62706E023703}">
                      <ahyp:hlinkClr xmlns:ahyp="http://schemas.microsoft.com/office/drawing/2018/hyperlinkcolor" val="tx"/>
                    </a:ext>
                  </a:extLst>
                </a:hlinkClick>
              </a:rPr>
              <a:t>nzt6@cdc.gov</a:t>
            </a:r>
            <a:r>
              <a:rPr lang="en-US" sz="1800" dirty="0">
                <a:solidFill>
                  <a:schemeClr val="accent6"/>
                </a:solidFill>
              </a:rPr>
              <a:t>   </a:t>
            </a:r>
          </a:p>
        </p:txBody>
      </p:sp>
      <p:sp>
        <p:nvSpPr>
          <p:cNvPr id="6" name="TextBox 5">
            <a:extLst>
              <a:ext uri="{FF2B5EF4-FFF2-40B4-BE49-F238E27FC236}">
                <a16:creationId xmlns:a16="http://schemas.microsoft.com/office/drawing/2014/main" id="{FB116291-422B-4984-A7FA-96A23F96509F}"/>
              </a:ext>
            </a:extLst>
          </p:cNvPr>
          <p:cNvSpPr txBox="1"/>
          <p:nvPr/>
        </p:nvSpPr>
        <p:spPr>
          <a:xfrm>
            <a:off x="8531051" y="4638670"/>
            <a:ext cx="492868" cy="369332"/>
          </a:xfrm>
          <a:prstGeom prst="rect">
            <a:avLst/>
          </a:prstGeom>
          <a:noFill/>
        </p:spPr>
        <p:txBody>
          <a:bodyPr wrap="square" rtlCol="0">
            <a:spAutoFit/>
          </a:bodyPr>
          <a:lstStyle/>
          <a:p>
            <a:r>
              <a:rPr lang="en-US" dirty="0">
                <a:solidFill>
                  <a:srgbClr val="002060"/>
                </a:solidFill>
              </a:rPr>
              <a:t>57</a:t>
            </a:r>
          </a:p>
        </p:txBody>
      </p:sp>
    </p:spTree>
    <p:extLst>
      <p:ext uri="{BB962C8B-B14F-4D97-AF65-F5344CB8AC3E}">
        <p14:creationId xmlns:p14="http://schemas.microsoft.com/office/powerpoint/2010/main" val="3126788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59BEAA-0F68-4EF1-9CDC-AC16B6A6E18F}"/>
              </a:ext>
            </a:extLst>
          </p:cNvPr>
          <p:cNvSpPr txBox="1">
            <a:spLocks/>
          </p:cNvSpPr>
          <p:nvPr/>
        </p:nvSpPr>
        <p:spPr>
          <a:xfrm>
            <a:off x="717416" y="1986630"/>
            <a:ext cx="8053196" cy="1170240"/>
          </a:xfrm>
          <a:prstGeom prst="rect">
            <a:avLst/>
          </a:prstGeom>
        </p:spPr>
        <p:txBody>
          <a:bodyPr>
            <a:normAutofit/>
          </a:bodyPr>
          <a:lstStyle>
            <a:lvl1pPr algn="l" rtl="0" eaLnBrk="0" fontAlgn="base" hangingPunct="0">
              <a:lnSpc>
                <a:spcPts val="3000"/>
              </a:lnSpc>
              <a:spcBef>
                <a:spcPct val="0"/>
              </a:spcBef>
              <a:spcAft>
                <a:spcPct val="0"/>
              </a:spcAft>
              <a:defRPr sz="2800" b="1" kern="1200" baseline="0">
                <a:solidFill>
                  <a:srgbClr val="00213D"/>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r>
              <a:rPr lang="en-US" dirty="0"/>
              <a:t>Jurisdiction presentations on use of syndromic surveillance to identify MIS-C cases.</a:t>
            </a:r>
            <a:endParaRPr lang="en-US" dirty="0">
              <a:solidFill>
                <a:schemeClr val="tx1">
                  <a:lumMod val="50000"/>
                </a:schemeClr>
              </a:solidFill>
            </a:endParaRPr>
          </a:p>
        </p:txBody>
      </p:sp>
      <p:sp>
        <p:nvSpPr>
          <p:cNvPr id="8" name="TextBox 7">
            <a:extLst>
              <a:ext uri="{FF2B5EF4-FFF2-40B4-BE49-F238E27FC236}">
                <a16:creationId xmlns:a16="http://schemas.microsoft.com/office/drawing/2014/main" id="{B4A1750D-F444-41D0-ABE0-1BE891CD6FD7}"/>
              </a:ext>
            </a:extLst>
          </p:cNvPr>
          <p:cNvSpPr txBox="1"/>
          <p:nvPr/>
        </p:nvSpPr>
        <p:spPr>
          <a:xfrm>
            <a:off x="8546123" y="4560862"/>
            <a:ext cx="281353" cy="369332"/>
          </a:xfrm>
          <a:prstGeom prst="rect">
            <a:avLst/>
          </a:prstGeom>
          <a:noFill/>
        </p:spPr>
        <p:txBody>
          <a:bodyPr wrap="square" rtlCol="0">
            <a:spAutoFit/>
          </a:bodyPr>
          <a:lstStyle/>
          <a:p>
            <a:r>
              <a:rPr lang="en-US" dirty="0">
                <a:solidFill>
                  <a:srgbClr val="002060"/>
                </a:solidFill>
                <a:latin typeface="Calibri" panose="020F0502020204030204" pitchFamily="34" charset="0"/>
              </a:rPr>
              <a:t>5</a:t>
            </a:r>
          </a:p>
        </p:txBody>
      </p:sp>
    </p:spTree>
    <p:extLst>
      <p:ext uri="{BB962C8B-B14F-4D97-AF65-F5344CB8AC3E}">
        <p14:creationId xmlns:p14="http://schemas.microsoft.com/office/powerpoint/2010/main" val="35272681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387" y="973836"/>
            <a:ext cx="5486051" cy="2441448"/>
          </a:xfrm>
        </p:spPr>
        <p:txBody>
          <a:bodyPr/>
          <a:lstStyle/>
          <a:p>
            <a:r>
              <a:rPr lang="en-US" dirty="0"/>
              <a:t>MIS-C Syndromic Surveillance</a:t>
            </a:r>
          </a:p>
        </p:txBody>
      </p:sp>
      <p:sp>
        <p:nvSpPr>
          <p:cNvPr id="3" name="Subtitle 2"/>
          <p:cNvSpPr>
            <a:spLocks noGrp="1"/>
          </p:cNvSpPr>
          <p:nvPr>
            <p:ph type="subTitle" idx="1"/>
          </p:nvPr>
        </p:nvSpPr>
        <p:spPr>
          <a:xfrm>
            <a:off x="825011" y="3502685"/>
            <a:ext cx="5998118" cy="685800"/>
          </a:xfrm>
        </p:spPr>
        <p:txBody>
          <a:bodyPr>
            <a:normAutofit fontScale="62500" lnSpcReduction="20000"/>
          </a:bodyPr>
          <a:lstStyle/>
          <a:p>
            <a:r>
              <a:rPr lang="en-US" dirty="0"/>
              <a:t>Louisiana Department of Health, Infectious Disease Epidemiology Section</a:t>
            </a:r>
          </a:p>
          <a:p>
            <a:r>
              <a:rPr lang="en-US" dirty="0"/>
              <a:t>Julie Hand, MSPH, Gillian Richardson, MPH, Elizabeth Mytty, MPH</a:t>
            </a:r>
          </a:p>
          <a:p>
            <a:r>
              <a:rPr lang="en-US" dirty="0"/>
              <a:t>March 16, 2021</a:t>
            </a:r>
          </a:p>
        </p:txBody>
      </p:sp>
    </p:spTree>
    <p:extLst>
      <p:ext uri="{BB962C8B-B14F-4D97-AF65-F5344CB8AC3E}">
        <p14:creationId xmlns:p14="http://schemas.microsoft.com/office/powerpoint/2010/main" val="189893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 in Louisiana</a:t>
            </a:r>
          </a:p>
        </p:txBody>
      </p:sp>
      <p:sp>
        <p:nvSpPr>
          <p:cNvPr id="5" name="Slide Number Placeholder 4"/>
          <p:cNvSpPr>
            <a:spLocks noGrp="1"/>
          </p:cNvSpPr>
          <p:nvPr>
            <p:ph type="sldNum" sz="quarter" idx="12"/>
          </p:nvPr>
        </p:nvSpPr>
        <p:spPr/>
        <p:txBody>
          <a:bodyPr/>
          <a:lstStyle/>
          <a:p>
            <a:pPr algn="ctr" defTabSz="342900" eaLnBrk="1" fontAlgn="auto" hangingPunct="1">
              <a:spcBef>
                <a:spcPts val="0"/>
              </a:spcBef>
              <a:spcAft>
                <a:spcPts val="0"/>
              </a:spcAft>
            </a:pPr>
            <a:fld id="{4FAB73BC-B049-4115-A692-8D63A059BFB8}" type="slidenum">
              <a:rPr lang="en-US" sz="1800">
                <a:solidFill>
                  <a:srgbClr val="002060"/>
                </a:solidFill>
                <a:latin typeface="Corbel" panose="020B0503020204020204"/>
              </a:rPr>
              <a:pPr algn="ctr" defTabSz="342900" eaLnBrk="1" fontAlgn="auto" hangingPunct="1">
                <a:spcBef>
                  <a:spcPts val="0"/>
                </a:spcBef>
                <a:spcAft>
                  <a:spcPts val="0"/>
                </a:spcAft>
              </a:pPr>
              <a:t>7</a:t>
            </a:fld>
            <a:endParaRPr lang="en-US" sz="1800" dirty="0">
              <a:solidFill>
                <a:srgbClr val="002060"/>
              </a:solidFill>
              <a:latin typeface="Corbel" panose="020B0503020204020204"/>
            </a:endParaRPr>
          </a:p>
        </p:txBody>
      </p:sp>
      <p:graphicFrame>
        <p:nvGraphicFramePr>
          <p:cNvPr id="7" name="Table 6"/>
          <p:cNvGraphicFramePr>
            <a:graphicFrameLocks noGrp="1"/>
          </p:cNvGraphicFramePr>
          <p:nvPr/>
        </p:nvGraphicFramePr>
        <p:xfrm>
          <a:off x="3429000" y="411487"/>
          <a:ext cx="3753490" cy="4044280"/>
        </p:xfrm>
        <a:graphic>
          <a:graphicData uri="http://schemas.openxmlformats.org/drawingml/2006/table">
            <a:tbl>
              <a:tblPr firstRow="1" firstCol="1" bandRow="1">
                <a:tableStyleId>{5C22544A-7EE6-4342-B048-85BDC9FD1C3A}</a:tableStyleId>
              </a:tblPr>
              <a:tblGrid>
                <a:gridCol w="1932252">
                  <a:extLst>
                    <a:ext uri="{9D8B030D-6E8A-4147-A177-3AD203B41FA5}">
                      <a16:colId xmlns:a16="http://schemas.microsoft.com/office/drawing/2014/main" val="4291704485"/>
                    </a:ext>
                  </a:extLst>
                </a:gridCol>
                <a:gridCol w="1821238">
                  <a:extLst>
                    <a:ext uri="{9D8B030D-6E8A-4147-A177-3AD203B41FA5}">
                      <a16:colId xmlns:a16="http://schemas.microsoft.com/office/drawing/2014/main" val="3738922815"/>
                    </a:ext>
                  </a:extLst>
                </a:gridCol>
              </a:tblGrid>
              <a:tr h="365760">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Count </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1679351437"/>
                  </a:ext>
                </a:extLst>
              </a:tr>
              <a:tr h="183926">
                <a:tc>
                  <a:txBody>
                    <a:bodyPr/>
                    <a:lstStyle/>
                    <a:p>
                      <a:pPr marL="0" marR="0">
                        <a:spcBef>
                          <a:spcPts val="0"/>
                        </a:spcBef>
                        <a:spcAft>
                          <a:spcPts val="0"/>
                        </a:spcAft>
                      </a:pPr>
                      <a:r>
                        <a:rPr lang="en-US" sz="1200" dirty="0">
                          <a:effectLst/>
                        </a:rPr>
                        <a:t>Confirmed Cases</a:t>
                      </a:r>
                      <a:endParaRPr lang="en-US" sz="12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a:effectLst/>
                        </a:rPr>
                        <a:t>140</a:t>
                      </a:r>
                      <a:endParaRPr lang="en-US" sz="120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527377360"/>
                  </a:ext>
                </a:extLst>
              </a:tr>
              <a:tr h="183926">
                <a:tc>
                  <a:txBody>
                    <a:bodyPr/>
                    <a:lstStyle/>
                    <a:p>
                      <a:pPr marL="0" marR="0">
                        <a:spcBef>
                          <a:spcPts val="0"/>
                        </a:spcBef>
                        <a:spcAft>
                          <a:spcPts val="0"/>
                        </a:spcAft>
                      </a:pPr>
                      <a:r>
                        <a:rPr lang="en-US" sz="1200">
                          <a:effectLst/>
                        </a:rPr>
                        <a:t>Deaths</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5</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2352806800"/>
                  </a:ext>
                </a:extLst>
              </a:tr>
              <a:tr h="183926">
                <a:tc>
                  <a:txBody>
                    <a:bodyPr/>
                    <a:lstStyle/>
                    <a:p>
                      <a:pPr marL="0" marR="0">
                        <a:spcBef>
                          <a:spcPts val="0"/>
                        </a:spcBef>
                        <a:spcAft>
                          <a:spcPts val="0"/>
                        </a:spcAft>
                      </a:pPr>
                      <a:r>
                        <a:rPr lang="en-US" sz="1200">
                          <a:effectLst/>
                        </a:rPr>
                        <a:t>Age Range</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0-19</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1113236812"/>
                  </a:ext>
                </a:extLst>
              </a:tr>
              <a:tr h="183926">
                <a:tc>
                  <a:txBody>
                    <a:bodyPr/>
                    <a:lstStyle/>
                    <a:p>
                      <a:pPr marL="0" marR="0">
                        <a:spcBef>
                          <a:spcPts val="0"/>
                        </a:spcBef>
                        <a:spcAft>
                          <a:spcPts val="0"/>
                        </a:spcAft>
                      </a:pPr>
                      <a:r>
                        <a:rPr lang="en-US" sz="1200">
                          <a:effectLst/>
                        </a:rPr>
                        <a:t>Median Age</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7</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2619429169"/>
                  </a:ext>
                </a:extLst>
              </a:tr>
              <a:tr h="183926">
                <a:tc>
                  <a:txBody>
                    <a:bodyPr/>
                    <a:lstStyle/>
                    <a:p>
                      <a:pPr marL="0" marR="0">
                        <a:spcBef>
                          <a:spcPts val="0"/>
                        </a:spcBef>
                        <a:spcAft>
                          <a:spcPts val="0"/>
                        </a:spcAft>
                      </a:pPr>
                      <a:r>
                        <a:rPr lang="en-US" sz="1200">
                          <a:effectLst/>
                        </a:rPr>
                        <a:t>Gender</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endParaRPr>
                    </a:p>
                  </a:txBody>
                  <a:tcPr marL="51435" marR="51435" marT="0" marB="0" anchor="ctr">
                    <a:solidFill>
                      <a:schemeClr val="accent1"/>
                    </a:solidFill>
                  </a:tcPr>
                </a:tc>
                <a:extLst>
                  <a:ext uri="{0D108BD9-81ED-4DB2-BD59-A6C34878D82A}">
                    <a16:rowId xmlns:a16="http://schemas.microsoft.com/office/drawing/2014/main" val="1721099354"/>
                  </a:ext>
                </a:extLst>
              </a:tr>
              <a:tr h="183926">
                <a:tc>
                  <a:txBody>
                    <a:bodyPr/>
                    <a:lstStyle/>
                    <a:p>
                      <a:pPr marL="0" marR="0">
                        <a:spcBef>
                          <a:spcPts val="0"/>
                        </a:spcBef>
                        <a:spcAft>
                          <a:spcPts val="0"/>
                        </a:spcAft>
                      </a:pPr>
                      <a:r>
                        <a:rPr lang="en-US" sz="1200">
                          <a:effectLst/>
                        </a:rPr>
                        <a:t>Female</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a:effectLst/>
                        </a:rPr>
                        <a:t>51 (36.4%)</a:t>
                      </a:r>
                      <a:endParaRPr lang="en-US" sz="120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4141326957"/>
                  </a:ext>
                </a:extLst>
              </a:tr>
              <a:tr h="183926">
                <a:tc>
                  <a:txBody>
                    <a:bodyPr/>
                    <a:lstStyle/>
                    <a:p>
                      <a:pPr marL="0" marR="0">
                        <a:spcBef>
                          <a:spcPts val="0"/>
                        </a:spcBef>
                        <a:spcAft>
                          <a:spcPts val="0"/>
                        </a:spcAft>
                      </a:pPr>
                      <a:r>
                        <a:rPr lang="en-US" sz="1200" dirty="0">
                          <a:effectLst/>
                        </a:rPr>
                        <a:t>Male</a:t>
                      </a:r>
                      <a:endParaRPr lang="en-US" sz="12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89 (63.5%)</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3717457605"/>
                  </a:ext>
                </a:extLst>
              </a:tr>
              <a:tr h="183926">
                <a:tc gridSpan="2">
                  <a:txBody>
                    <a:bodyPr/>
                    <a:lstStyle/>
                    <a:p>
                      <a:pPr marL="0" marR="0">
                        <a:spcBef>
                          <a:spcPts val="0"/>
                        </a:spcBef>
                        <a:spcAft>
                          <a:spcPts val="0"/>
                        </a:spcAft>
                      </a:pPr>
                      <a:r>
                        <a:rPr lang="en-US" sz="1200" dirty="0">
                          <a:effectLst/>
                        </a:rPr>
                        <a:t>Clinical Status</a:t>
                      </a:r>
                      <a:endParaRPr lang="en-US" sz="1200" dirty="0">
                        <a:effectLst/>
                        <a:latin typeface="Calibri" panose="020F0502020204030204" pitchFamily="34" charset="0"/>
                        <a:ea typeface="Calibri" panose="020F0502020204030204" pitchFamily="34" charset="0"/>
                      </a:endParaRPr>
                    </a:p>
                  </a:txBody>
                  <a:tcPr marL="51435" marR="51435" marT="0" marB="0" anchor="ctr"/>
                </a:tc>
                <a:tc hMerge="1">
                  <a:txBody>
                    <a:bodyPr/>
                    <a:lstStyle/>
                    <a:p>
                      <a:endParaRPr lang="en-US"/>
                    </a:p>
                  </a:txBody>
                  <a:tcPr/>
                </a:tc>
                <a:extLst>
                  <a:ext uri="{0D108BD9-81ED-4DB2-BD59-A6C34878D82A}">
                    <a16:rowId xmlns:a16="http://schemas.microsoft.com/office/drawing/2014/main" val="3687108197"/>
                  </a:ext>
                </a:extLst>
              </a:tr>
              <a:tr h="183926">
                <a:tc>
                  <a:txBody>
                    <a:bodyPr/>
                    <a:lstStyle/>
                    <a:p>
                      <a:pPr marL="0" marR="0">
                        <a:spcBef>
                          <a:spcPts val="0"/>
                        </a:spcBef>
                        <a:spcAft>
                          <a:spcPts val="0"/>
                        </a:spcAft>
                      </a:pPr>
                      <a:r>
                        <a:rPr lang="en-US" sz="1200">
                          <a:effectLst/>
                        </a:rPr>
                        <a:t>Hospitalized</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2 (1.4%)</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2207199146"/>
                  </a:ext>
                </a:extLst>
              </a:tr>
              <a:tr h="183926">
                <a:tc>
                  <a:txBody>
                    <a:bodyPr/>
                    <a:lstStyle/>
                    <a:p>
                      <a:pPr marL="0" marR="0">
                        <a:spcBef>
                          <a:spcPts val="0"/>
                        </a:spcBef>
                        <a:spcAft>
                          <a:spcPts val="0"/>
                        </a:spcAft>
                      </a:pPr>
                      <a:r>
                        <a:rPr lang="en-US" sz="1200">
                          <a:effectLst/>
                        </a:rPr>
                        <a:t>Discharged</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133 (95%)</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2559770654"/>
                  </a:ext>
                </a:extLst>
              </a:tr>
              <a:tr h="183926">
                <a:tc>
                  <a:txBody>
                    <a:bodyPr/>
                    <a:lstStyle/>
                    <a:p>
                      <a:pPr marL="0" marR="0">
                        <a:spcBef>
                          <a:spcPts val="0"/>
                        </a:spcBef>
                        <a:spcAft>
                          <a:spcPts val="0"/>
                        </a:spcAft>
                      </a:pPr>
                      <a:r>
                        <a:rPr lang="en-US" sz="1200">
                          <a:effectLst/>
                        </a:rPr>
                        <a:t>Died</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5 (3.6%)</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1865729366"/>
                  </a:ext>
                </a:extLst>
              </a:tr>
              <a:tr h="183926">
                <a:tc>
                  <a:txBody>
                    <a:bodyPr/>
                    <a:lstStyle/>
                    <a:p>
                      <a:pPr marL="0" marR="0">
                        <a:spcBef>
                          <a:spcPts val="0"/>
                        </a:spcBef>
                        <a:spcAft>
                          <a:spcPts val="0"/>
                        </a:spcAft>
                      </a:pPr>
                      <a:r>
                        <a:rPr lang="en-US" sz="1200">
                          <a:effectLst/>
                        </a:rPr>
                        <a:t>Race</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endParaRPr>
                    </a:p>
                  </a:txBody>
                  <a:tcPr marL="51435" marR="51435" marT="0" marB="0" anchor="ctr">
                    <a:solidFill>
                      <a:schemeClr val="accent1"/>
                    </a:solidFill>
                  </a:tcPr>
                </a:tc>
                <a:extLst>
                  <a:ext uri="{0D108BD9-81ED-4DB2-BD59-A6C34878D82A}">
                    <a16:rowId xmlns:a16="http://schemas.microsoft.com/office/drawing/2014/main" val="1777187713"/>
                  </a:ext>
                </a:extLst>
              </a:tr>
              <a:tr h="183926">
                <a:tc>
                  <a:txBody>
                    <a:bodyPr/>
                    <a:lstStyle/>
                    <a:p>
                      <a:pPr marL="0" marR="0">
                        <a:spcBef>
                          <a:spcPts val="0"/>
                        </a:spcBef>
                        <a:spcAft>
                          <a:spcPts val="0"/>
                        </a:spcAft>
                      </a:pPr>
                      <a:r>
                        <a:rPr lang="en-US" sz="1200">
                          <a:effectLst/>
                        </a:rPr>
                        <a:t>Asian</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3 (2.1%)</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1882606058"/>
                  </a:ext>
                </a:extLst>
              </a:tr>
              <a:tr h="183926">
                <a:tc>
                  <a:txBody>
                    <a:bodyPr/>
                    <a:lstStyle/>
                    <a:p>
                      <a:pPr marL="0" marR="0">
                        <a:spcBef>
                          <a:spcPts val="0"/>
                        </a:spcBef>
                        <a:spcAft>
                          <a:spcPts val="0"/>
                        </a:spcAft>
                      </a:pPr>
                      <a:r>
                        <a:rPr lang="en-US" sz="1200">
                          <a:effectLst/>
                        </a:rPr>
                        <a:t>Black</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69 (49.3%)</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2923491780"/>
                  </a:ext>
                </a:extLst>
              </a:tr>
              <a:tr h="183926">
                <a:tc>
                  <a:txBody>
                    <a:bodyPr/>
                    <a:lstStyle/>
                    <a:p>
                      <a:pPr marL="0" marR="0">
                        <a:spcBef>
                          <a:spcPts val="0"/>
                        </a:spcBef>
                        <a:spcAft>
                          <a:spcPts val="0"/>
                        </a:spcAft>
                      </a:pPr>
                      <a:r>
                        <a:rPr lang="en-US" sz="1200">
                          <a:effectLst/>
                        </a:rPr>
                        <a:t>Other</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16 (11.4%)</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894064907"/>
                  </a:ext>
                </a:extLst>
              </a:tr>
              <a:tr h="183926">
                <a:tc>
                  <a:txBody>
                    <a:bodyPr/>
                    <a:lstStyle/>
                    <a:p>
                      <a:pPr marL="0" marR="0">
                        <a:spcBef>
                          <a:spcPts val="0"/>
                        </a:spcBef>
                        <a:spcAft>
                          <a:spcPts val="0"/>
                        </a:spcAft>
                      </a:pPr>
                      <a:r>
                        <a:rPr lang="en-US" sz="1200">
                          <a:effectLst/>
                        </a:rPr>
                        <a:t>White</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52 (37.1%)</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665973628"/>
                  </a:ext>
                </a:extLst>
              </a:tr>
              <a:tr h="183926">
                <a:tc>
                  <a:txBody>
                    <a:bodyPr/>
                    <a:lstStyle/>
                    <a:p>
                      <a:pPr marL="0" marR="0">
                        <a:spcBef>
                          <a:spcPts val="0"/>
                        </a:spcBef>
                        <a:spcAft>
                          <a:spcPts val="0"/>
                        </a:spcAft>
                      </a:pPr>
                      <a:r>
                        <a:rPr lang="en-US" sz="1200">
                          <a:effectLst/>
                        </a:rPr>
                        <a:t>Unknown</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0</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226899998"/>
                  </a:ext>
                </a:extLst>
              </a:tr>
              <a:tr h="183926">
                <a:tc>
                  <a:txBody>
                    <a:bodyPr/>
                    <a:lstStyle/>
                    <a:p>
                      <a:pPr marL="0" marR="0">
                        <a:spcBef>
                          <a:spcPts val="0"/>
                        </a:spcBef>
                        <a:spcAft>
                          <a:spcPts val="0"/>
                        </a:spcAft>
                      </a:pPr>
                      <a:r>
                        <a:rPr lang="en-US" sz="1200">
                          <a:effectLst/>
                        </a:rPr>
                        <a:t>Ethnicity</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endParaRPr>
                    </a:p>
                  </a:txBody>
                  <a:tcPr marL="51435" marR="51435" marT="0" marB="0" anchor="ctr">
                    <a:solidFill>
                      <a:schemeClr val="accent1"/>
                    </a:solidFill>
                  </a:tcPr>
                </a:tc>
                <a:extLst>
                  <a:ext uri="{0D108BD9-81ED-4DB2-BD59-A6C34878D82A}">
                    <a16:rowId xmlns:a16="http://schemas.microsoft.com/office/drawing/2014/main" val="1273612511"/>
                  </a:ext>
                </a:extLst>
              </a:tr>
              <a:tr h="183926">
                <a:tc>
                  <a:txBody>
                    <a:bodyPr/>
                    <a:lstStyle/>
                    <a:p>
                      <a:pPr marL="0" marR="0">
                        <a:spcBef>
                          <a:spcPts val="0"/>
                        </a:spcBef>
                        <a:spcAft>
                          <a:spcPts val="0"/>
                        </a:spcAft>
                      </a:pPr>
                      <a:r>
                        <a:rPr lang="en-US" sz="1200">
                          <a:effectLst/>
                        </a:rPr>
                        <a:t>Hispanic</a:t>
                      </a:r>
                      <a:endParaRPr lang="en-US" sz="120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a:effectLst/>
                        </a:rPr>
                        <a:t>27 (19.3 %)</a:t>
                      </a:r>
                      <a:endParaRPr lang="en-US" sz="120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1000180555"/>
                  </a:ext>
                </a:extLst>
              </a:tr>
              <a:tr h="183926">
                <a:tc>
                  <a:txBody>
                    <a:bodyPr/>
                    <a:lstStyle/>
                    <a:p>
                      <a:pPr marL="0" marR="0">
                        <a:spcBef>
                          <a:spcPts val="0"/>
                        </a:spcBef>
                        <a:spcAft>
                          <a:spcPts val="0"/>
                        </a:spcAft>
                      </a:pPr>
                      <a:r>
                        <a:rPr lang="en-US" sz="1200" dirty="0">
                          <a:effectLst/>
                        </a:rPr>
                        <a:t>Non-Hispanic</a:t>
                      </a:r>
                      <a:endParaRPr lang="en-US" sz="1200" dirty="0">
                        <a:effectLst/>
                        <a:latin typeface="Calibri" panose="020F0502020204030204" pitchFamily="34" charset="0"/>
                        <a:ea typeface="Calibri" panose="020F0502020204030204" pitchFamily="34" charset="0"/>
                      </a:endParaRPr>
                    </a:p>
                  </a:txBody>
                  <a:tcPr marL="51435" marR="51435" marT="0" marB="0" anchor="ctr"/>
                </a:tc>
                <a:tc>
                  <a:txBody>
                    <a:bodyPr/>
                    <a:lstStyle/>
                    <a:p>
                      <a:pPr marL="0" marR="0" algn="r">
                        <a:spcBef>
                          <a:spcPts val="0"/>
                        </a:spcBef>
                        <a:spcAft>
                          <a:spcPts val="0"/>
                        </a:spcAft>
                      </a:pPr>
                      <a:r>
                        <a:rPr lang="en-US" sz="1200" dirty="0">
                          <a:effectLst/>
                        </a:rPr>
                        <a:t>113 (80.7 %)</a:t>
                      </a:r>
                      <a:endParaRPr lang="en-US" sz="1200" dirty="0">
                        <a:effectLst/>
                        <a:latin typeface="Calibri" panose="020F0502020204030204" pitchFamily="34" charset="0"/>
                        <a:ea typeface="Calibri" panose="020F0502020204030204" pitchFamily="34" charset="0"/>
                      </a:endParaRPr>
                    </a:p>
                  </a:txBody>
                  <a:tcPr marL="51435" marR="51435" marT="0" marB="0" anchor="ctr"/>
                </a:tc>
                <a:extLst>
                  <a:ext uri="{0D108BD9-81ED-4DB2-BD59-A6C34878D82A}">
                    <a16:rowId xmlns:a16="http://schemas.microsoft.com/office/drawing/2014/main" val="2881589126"/>
                  </a:ext>
                </a:extLst>
              </a:tr>
            </a:tbl>
          </a:graphicData>
        </a:graphic>
      </p:graphicFrame>
    </p:spTree>
    <p:extLst>
      <p:ext uri="{BB962C8B-B14F-4D97-AF65-F5344CB8AC3E}">
        <p14:creationId xmlns:p14="http://schemas.microsoft.com/office/powerpoint/2010/main" val="83625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 in Louisiana</a:t>
            </a:r>
          </a:p>
        </p:txBody>
      </p:sp>
      <p:sp>
        <p:nvSpPr>
          <p:cNvPr id="5" name="Slide Number Placeholder 4"/>
          <p:cNvSpPr>
            <a:spLocks noGrp="1"/>
          </p:cNvSpPr>
          <p:nvPr>
            <p:ph type="sldNum" sz="quarter" idx="12"/>
          </p:nvPr>
        </p:nvSpPr>
        <p:spPr/>
        <p:txBody>
          <a:bodyPr/>
          <a:lstStyle/>
          <a:p>
            <a:pPr algn="ctr" defTabSz="342900" eaLnBrk="1" fontAlgn="auto" hangingPunct="1">
              <a:spcBef>
                <a:spcPts val="0"/>
              </a:spcBef>
              <a:spcAft>
                <a:spcPts val="0"/>
              </a:spcAft>
            </a:pPr>
            <a:fld id="{4FAB73BC-B049-4115-A692-8D63A059BFB8}" type="slidenum">
              <a:rPr lang="en-US" sz="1800" b="0">
                <a:solidFill>
                  <a:srgbClr val="002060"/>
                </a:solidFill>
                <a:latin typeface="Calibri" panose="020F0502020204030204" pitchFamily="34" charset="0"/>
                <a:cs typeface="Calibri" panose="020F0502020204030204" pitchFamily="34" charset="0"/>
              </a:rPr>
              <a:pPr algn="ctr" defTabSz="342900" eaLnBrk="1" fontAlgn="auto" hangingPunct="1">
                <a:spcBef>
                  <a:spcPts val="0"/>
                </a:spcBef>
                <a:spcAft>
                  <a:spcPts val="0"/>
                </a:spcAft>
              </a:pPr>
              <a:t>8</a:t>
            </a:fld>
            <a:endParaRPr lang="en-US" sz="1800" b="0" dirty="0">
              <a:solidFill>
                <a:srgbClr val="002060"/>
              </a:solidFill>
              <a:latin typeface="Calibri" panose="020F0502020204030204" pitchFamily="34" charset="0"/>
              <a:cs typeface="Calibri" panose="020F0502020204030204" pitchFamily="34" charset="0"/>
            </a:endParaRPr>
          </a:p>
        </p:txBody>
      </p:sp>
      <p:pic>
        <p:nvPicPr>
          <p:cNvPr id="8" name="Content Placeholder 7"/>
          <p:cNvPicPr>
            <a:picLocks noGrp="1" noChangeAspect="1"/>
          </p:cNvPicPr>
          <p:nvPr>
            <p:ph idx="1"/>
          </p:nvPr>
        </p:nvPicPr>
        <p:blipFill>
          <a:blip r:embed="rId3"/>
          <a:stretch>
            <a:fillRect/>
          </a:stretch>
        </p:blipFill>
        <p:spPr>
          <a:xfrm>
            <a:off x="2901554" y="943915"/>
            <a:ext cx="5486400" cy="3248526"/>
          </a:xfrm>
          <a:prstGeom prst="rect">
            <a:avLst/>
          </a:prstGeom>
        </p:spPr>
      </p:pic>
    </p:spTree>
    <p:extLst>
      <p:ext uri="{BB962C8B-B14F-4D97-AF65-F5344CB8AC3E}">
        <p14:creationId xmlns:p14="http://schemas.microsoft.com/office/powerpoint/2010/main" val="211846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Events Reporting Portal</a:t>
            </a:r>
          </a:p>
        </p:txBody>
      </p:sp>
      <p:sp>
        <p:nvSpPr>
          <p:cNvPr id="5" name="Slide Number Placeholder 4"/>
          <p:cNvSpPr>
            <a:spLocks noGrp="1"/>
          </p:cNvSpPr>
          <p:nvPr>
            <p:ph type="sldNum" sz="quarter" idx="12"/>
          </p:nvPr>
        </p:nvSpPr>
        <p:spPr/>
        <p:txBody>
          <a:bodyPr/>
          <a:lstStyle/>
          <a:p>
            <a:pPr defTabSz="342900" eaLnBrk="1" fontAlgn="auto" hangingPunct="1">
              <a:spcBef>
                <a:spcPts val="0"/>
              </a:spcBef>
              <a:spcAft>
                <a:spcPts val="0"/>
              </a:spcAft>
            </a:pPr>
            <a:fld id="{4FAB73BC-B049-4115-A692-8D63A059BFB8}" type="slidenum">
              <a:rPr lang="en-US" sz="1800" b="0">
                <a:solidFill>
                  <a:srgbClr val="002060"/>
                </a:solidFill>
                <a:latin typeface="Calibri" panose="020F0502020204030204" pitchFamily="34" charset="0"/>
                <a:cs typeface="Calibri" panose="020F0502020204030204" pitchFamily="34" charset="0"/>
              </a:rPr>
              <a:pPr defTabSz="342900" eaLnBrk="1" fontAlgn="auto" hangingPunct="1">
                <a:spcBef>
                  <a:spcPts val="0"/>
                </a:spcBef>
                <a:spcAft>
                  <a:spcPts val="0"/>
                </a:spcAft>
              </a:pPr>
              <a:t>9</a:t>
            </a:fld>
            <a:endParaRPr lang="en-US" sz="1800" b="0" dirty="0">
              <a:solidFill>
                <a:srgbClr val="00206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5700263" y="2889770"/>
            <a:ext cx="3189738" cy="1938705"/>
          </a:xfrm>
          <a:prstGeom prst="rect">
            <a:avLst/>
          </a:prstGeom>
        </p:spPr>
      </p:pic>
      <p:pic>
        <p:nvPicPr>
          <p:cNvPr id="7" name="Picture 6"/>
          <p:cNvPicPr>
            <a:picLocks noChangeAspect="1"/>
          </p:cNvPicPr>
          <p:nvPr/>
        </p:nvPicPr>
        <p:blipFill>
          <a:blip r:embed="rId3"/>
          <a:stretch>
            <a:fillRect/>
          </a:stretch>
        </p:blipFill>
        <p:spPr>
          <a:xfrm>
            <a:off x="2644497" y="537399"/>
            <a:ext cx="3290310" cy="2352371"/>
          </a:xfrm>
          <a:prstGeom prst="rect">
            <a:avLst/>
          </a:prstGeom>
        </p:spPr>
      </p:pic>
    </p:spTree>
    <p:extLst>
      <p:ext uri="{BB962C8B-B14F-4D97-AF65-F5344CB8AC3E}">
        <p14:creationId xmlns:p14="http://schemas.microsoft.com/office/powerpoint/2010/main" val="3965298472"/>
      </p:ext>
    </p:extLst>
  </p:cSld>
  <p:clrMapOvr>
    <a:masterClrMapping/>
  </p:clrMapOvr>
</p:sld>
</file>

<file path=ppt/theme/theme1.xml><?xml version="1.0" encoding="utf-8"?>
<a:theme xmlns:a="http://schemas.openxmlformats.org/drawingml/2006/main" name="NCEH_ATSDR_combined">
  <a:themeElements>
    <a:clrScheme name="Custom 8">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HHSTP_PPT_dark(">
  <a:themeElements>
    <a:clrScheme name="NCIRD Dark PPT Colors">
      <a:dk1>
        <a:srgbClr val="FFC000"/>
      </a:dk1>
      <a:lt1>
        <a:srgbClr val="0F56DC"/>
      </a:lt1>
      <a:dk2>
        <a:srgbClr val="FFFFFF"/>
      </a:dk2>
      <a:lt2>
        <a:srgbClr val="FFFFFF"/>
      </a:lt2>
      <a:accent1>
        <a:srgbClr val="747F81"/>
      </a:accent1>
      <a:accent2>
        <a:srgbClr val="532E60"/>
      </a:accent2>
      <a:accent3>
        <a:srgbClr val="662046"/>
      </a:accent3>
      <a:accent4>
        <a:srgbClr val="9A996E"/>
      </a:accent4>
      <a:accent5>
        <a:srgbClr val="E8CE79"/>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classic option.potx" id="{97C24E70-379D-480C-9420-F379471FC0D6}" vid="{857587AC-A919-493F-9418-7BF7C0A5DB2A}"/>
    </a:ext>
  </a:extLst>
</a:theme>
</file>

<file path=ppt/theme/theme4.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5.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13822</TotalTime>
  <Words>2545</Words>
  <Application>Microsoft Office PowerPoint</Application>
  <PresentationFormat>On-screen Show (16:9)</PresentationFormat>
  <Paragraphs>307</Paragraphs>
  <Slides>41</Slides>
  <Notes>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41</vt:i4>
      </vt:variant>
    </vt:vector>
  </HeadingPairs>
  <TitlesOfParts>
    <vt:vector size="54" baseType="lpstr">
      <vt:lpstr>Myriad Web Pro</vt:lpstr>
      <vt:lpstr>Courier New</vt:lpstr>
      <vt:lpstr>Corbel</vt:lpstr>
      <vt:lpstr>Calibri</vt:lpstr>
      <vt:lpstr>Wingdings 2</vt:lpstr>
      <vt:lpstr>Arial</vt:lpstr>
      <vt:lpstr>NeueHaasGroteskText Std</vt:lpstr>
      <vt:lpstr>Wingdings</vt:lpstr>
      <vt:lpstr>NCEH_ATSDR_combined</vt:lpstr>
      <vt:lpstr>1_NCHHSTP_PPT_dark(</vt:lpstr>
      <vt:lpstr>Minnesota</vt:lpstr>
      <vt:lpstr>MN.IT</vt:lpstr>
      <vt:lpstr>Frame</vt:lpstr>
      <vt:lpstr>PowerPoint Presentation</vt:lpstr>
      <vt:lpstr>Welcome</vt:lpstr>
      <vt:lpstr>MIS-C Cases:  March 4, 2021 Website Update </vt:lpstr>
      <vt:lpstr>PowerPoint Presentation</vt:lpstr>
      <vt:lpstr>PowerPoint Presentation</vt:lpstr>
      <vt:lpstr>MIS-C Syndromic Surveillance</vt:lpstr>
      <vt:lpstr>MIS-C in Louisiana</vt:lpstr>
      <vt:lpstr>MIS-C in Louisiana</vt:lpstr>
      <vt:lpstr>Priority Events Reporting Portal</vt:lpstr>
      <vt:lpstr>Patient Follow-up</vt:lpstr>
      <vt:lpstr>Objectives  </vt:lpstr>
      <vt:lpstr>Methodology</vt:lpstr>
      <vt:lpstr>Exploratory Query </vt:lpstr>
      <vt:lpstr>Matched Results with Confirmed Cases</vt:lpstr>
      <vt:lpstr>Reverse Match</vt:lpstr>
      <vt:lpstr>Chief Complaints</vt:lpstr>
      <vt:lpstr>Discharge Diagnoses</vt:lpstr>
      <vt:lpstr>Term Associations</vt:lpstr>
      <vt:lpstr>Refined Query &amp; Key Findings</vt:lpstr>
      <vt:lpstr>Thank you!</vt:lpstr>
      <vt:lpstr>MIS-C in Minnesota Outreach to coroners and medical examiners</vt:lpstr>
      <vt:lpstr>MIS-C: Case reporting in MN</vt:lpstr>
      <vt:lpstr>Current Communication Activities</vt:lpstr>
      <vt:lpstr>Unexplained Death and Critical Illness of Possible Infectious Etiology (UNEX Surveillance)</vt:lpstr>
      <vt:lpstr>UNEX Surveillance</vt:lpstr>
      <vt:lpstr>Expanded UNEX activity during COVID-19 response</vt:lpstr>
      <vt:lpstr>Communications with MEs via UNEX</vt:lpstr>
      <vt:lpstr>Letter to MN coroners and medical examiners</vt:lpstr>
      <vt:lpstr>Webinar December 2020</vt:lpstr>
      <vt:lpstr>Conclusion</vt:lpstr>
      <vt:lpstr>Thank you!</vt:lpstr>
      <vt:lpstr>Using Vital Records to Find Potential MIS-C Deaths</vt:lpstr>
      <vt:lpstr>Using Vital Records</vt:lpstr>
      <vt:lpstr>Vital Records File</vt:lpstr>
      <vt:lpstr>Matching MIS-C Cases to Vital Records</vt:lpstr>
      <vt:lpstr>Searching Vital Records –COD Text</vt:lpstr>
      <vt:lpstr>Searching Vital Records – ICD-10</vt:lpstr>
      <vt:lpstr>Thank you!</vt:lpstr>
      <vt:lpstr>PowerPoint Presentation</vt:lpstr>
      <vt:lpstr>CDC Resources on Post-Mortem guidance</vt:lpstr>
      <vt:lpstr>Questions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Wu, Michael (CDC/DDID/NCIRD/DVD)</cp:lastModifiedBy>
  <cp:revision>677</cp:revision>
  <cp:lastPrinted>2018-02-06T16:36:34Z</cp:lastPrinted>
  <dcterms:created xsi:type="dcterms:W3CDTF">2011-03-17T17:43:16Z</dcterms:created>
  <dcterms:modified xsi:type="dcterms:W3CDTF">2021-03-17T16:34:25Z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2021-01-07T17:47:47Z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931290be-0448-4022-a901-c3c5386a1659</vt:lpwstr>
  </property>
  <property fmtid="{D5CDD505-2E9C-101B-9397-08002B2CF9AE}" pid="9" name="MSIP_Label_8af03ff0-41c5-4c41-b55e-fabb8fae94be_ContentBits">
    <vt:lpwstr>0</vt:lpwstr>
  </property>
</Properties>
</file>