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docProps/custom.xml" ContentType="application/vnd.openxmlformats-officedocument.custom-properties+xml"/>
</Types>
</file>

<file path=_rels/.rels><?xml version="1.0" encoding="utf-8" standalone="yes"?><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316" r:id="rId4"/>
    <p:sldId id="303" r:id="rId5"/>
    <p:sldId id="317" r:id="rId6"/>
    <p:sldId id="306" r:id="rId7"/>
    <p:sldId id="302" r:id="rId8"/>
    <p:sldId id="284" r:id="rId9"/>
    <p:sldId id="285" r:id="rId10"/>
    <p:sldId id="304" r:id="rId11"/>
    <p:sldId id="286" r:id="rId12"/>
    <p:sldId id="300" r:id="rId13"/>
    <p:sldId id="305" r:id="rId14"/>
    <p:sldId id="320" r:id="rId15"/>
    <p:sldId id="318" r:id="rId16"/>
    <p:sldId id="315" r:id="rId17"/>
    <p:sldId id="288" r:id="rId18"/>
    <p:sldId id="298" r:id="rId19"/>
    <p:sldId id="307" r:id="rId20"/>
    <p:sldId id="308" r:id="rId21"/>
    <p:sldId id="309" r:id="rId22"/>
    <p:sldId id="314" r:id="rId23"/>
    <p:sldId id="295"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C866"/>
    <a:srgbClr val="007434"/>
    <a:srgbClr val="004D8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59325" autoAdjust="0"/>
  </p:normalViewPr>
  <p:slideViewPr>
    <p:cSldViewPr>
      <p:cViewPr varScale="1">
        <p:scale>
          <a:sx n="87" d="100"/>
          <a:sy n="87" d="100"/>
        </p:scale>
        <p:origin x="-87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7925CE-EE9E-4DB9-9B06-3C6EBC35549B}"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US"/>
        </a:p>
      </dgm:t>
    </dgm:pt>
    <dgm:pt modelId="{8EC282BE-9B20-4D4D-B9B3-4FA36C45188C}">
      <dgm:prSet phldrT="[Text]" custT="1"/>
      <dgm:spPr/>
      <dgm:t>
        <a:bodyPr/>
        <a:lstStyle/>
        <a:p>
          <a:pPr algn="ctr"/>
          <a:r>
            <a:rPr lang="en-US" sz="2400" dirty="0" smtClean="0"/>
            <a:t>Supplement RELs with Health Hazard Bands</a:t>
          </a:r>
        </a:p>
        <a:p>
          <a:pPr algn="ctr"/>
          <a:r>
            <a:rPr lang="en-US" sz="2200" i="1" dirty="0" smtClean="0"/>
            <a:t>EID Leadership:  NIOSH Guidance, Process and Tools</a:t>
          </a:r>
          <a:endParaRPr lang="en-US" sz="2200" i="1" dirty="0"/>
        </a:p>
      </dgm:t>
    </dgm:pt>
    <dgm:pt modelId="{36D0C743-9676-4344-B11C-DE86420668AB}" type="parTrans" cxnId="{E4DF4E75-D5DA-4F4C-8F69-D189C9145D74}">
      <dgm:prSet/>
      <dgm:spPr/>
      <dgm:t>
        <a:bodyPr/>
        <a:lstStyle/>
        <a:p>
          <a:endParaRPr lang="en-US"/>
        </a:p>
      </dgm:t>
    </dgm:pt>
    <dgm:pt modelId="{15CEBD57-65B5-43A4-90C1-286493F443A0}" type="sibTrans" cxnId="{E4DF4E75-D5DA-4F4C-8F69-D189C9145D74}">
      <dgm:prSet/>
      <dgm:spPr/>
      <dgm:t>
        <a:bodyPr/>
        <a:lstStyle/>
        <a:p>
          <a:endParaRPr lang="en-US"/>
        </a:p>
      </dgm:t>
    </dgm:pt>
    <dgm:pt modelId="{6D968F90-BB1E-47A5-B9AF-35A5C3A6102D}">
      <dgm:prSet phldrT="[Text]" custT="1"/>
      <dgm:spPr>
        <a:solidFill>
          <a:schemeClr val="accent6">
            <a:lumMod val="60000"/>
            <a:lumOff val="40000"/>
            <a:alpha val="90000"/>
          </a:schemeClr>
        </a:solidFill>
        <a:ln>
          <a:solidFill>
            <a:schemeClr val="bg1"/>
          </a:solidFill>
        </a:ln>
      </dgm:spPr>
      <dgm:t>
        <a:bodyPr lIns="91440" rIns="91440" anchor="t" anchorCtr="0"/>
        <a:lstStyle/>
        <a:p>
          <a:pPr algn="l">
            <a:spcAft>
              <a:spcPts val="600"/>
            </a:spcAft>
          </a:pPr>
          <a:r>
            <a:rPr lang="en-US" sz="2700" u="none" dirty="0" smtClean="0">
              <a:solidFill>
                <a:schemeClr val="bg1"/>
              </a:solidFill>
            </a:rPr>
            <a:t>Extramural Experts                                </a:t>
          </a:r>
        </a:p>
        <a:p>
          <a:pPr algn="l">
            <a:spcAft>
              <a:spcPts val="600"/>
            </a:spcAft>
          </a:pPr>
          <a:endParaRPr lang="en-US" sz="2700" u="none" dirty="0" smtClean="0">
            <a:solidFill>
              <a:schemeClr val="bg1"/>
            </a:solidFill>
          </a:endParaRPr>
        </a:p>
        <a:p>
          <a:pPr algn="l">
            <a:spcAft>
              <a:spcPts val="600"/>
            </a:spcAft>
          </a:pPr>
          <a:endParaRPr lang="en-US" sz="2700" u="none" dirty="0" smtClean="0">
            <a:solidFill>
              <a:schemeClr val="bg1"/>
            </a:solidFill>
          </a:endParaRPr>
        </a:p>
        <a:p>
          <a:pPr algn="l">
            <a:spcAft>
              <a:spcPts val="600"/>
            </a:spcAft>
          </a:pPr>
          <a:endParaRPr lang="en-US" sz="2700" u="none" dirty="0" smtClean="0">
            <a:solidFill>
              <a:schemeClr val="bg1"/>
            </a:solidFill>
          </a:endParaRPr>
        </a:p>
        <a:p>
          <a:pPr algn="l">
            <a:spcAft>
              <a:spcPts val="600"/>
            </a:spcAft>
          </a:pPr>
          <a:endParaRPr lang="en-US" sz="2700" u="none" dirty="0" smtClean="0">
            <a:solidFill>
              <a:schemeClr val="bg1"/>
            </a:solidFill>
          </a:endParaRPr>
        </a:p>
        <a:p>
          <a:pPr algn="l">
            <a:spcAft>
              <a:spcPts val="600"/>
            </a:spcAft>
          </a:pPr>
          <a:endParaRPr lang="en-US" sz="2700" u="none" dirty="0" smtClean="0">
            <a:solidFill>
              <a:schemeClr val="bg1"/>
            </a:solidFill>
          </a:endParaRPr>
        </a:p>
      </dgm:t>
    </dgm:pt>
    <dgm:pt modelId="{B1EBC228-AD50-45FA-BC4F-445681AD13C3}" type="parTrans" cxnId="{BB253339-F6D6-4B8C-8703-177CCAB55377}">
      <dgm:prSet/>
      <dgm:spPr/>
      <dgm:t>
        <a:bodyPr/>
        <a:lstStyle/>
        <a:p>
          <a:endParaRPr lang="en-US"/>
        </a:p>
      </dgm:t>
    </dgm:pt>
    <dgm:pt modelId="{4E4359CF-BD2D-4A5B-B19C-6B0100B94986}" type="sibTrans" cxnId="{BB253339-F6D6-4B8C-8703-177CCAB55377}">
      <dgm:prSet/>
      <dgm:spPr/>
      <dgm:t>
        <a:bodyPr/>
        <a:lstStyle/>
        <a:p>
          <a:endParaRPr lang="en-US"/>
        </a:p>
      </dgm:t>
    </dgm:pt>
    <dgm:pt modelId="{FA9CC38F-E720-4419-8224-EB37AB4A0B92}">
      <dgm:prSet phldrT="[Text]"/>
      <dgm:spPr>
        <a:solidFill>
          <a:srgbClr val="92D050"/>
        </a:solidFill>
      </dgm:spPr>
      <dgm:t>
        <a:bodyPr/>
        <a:lstStyle/>
        <a:p>
          <a:r>
            <a:rPr lang="en-US" dirty="0" smtClean="0"/>
            <a:t>Industry Collaborators</a:t>
          </a:r>
          <a:endParaRPr lang="en-US" dirty="0"/>
        </a:p>
      </dgm:t>
    </dgm:pt>
    <dgm:pt modelId="{950F18E4-E5A1-44C0-A0AF-0A37F6DD39E3}" type="parTrans" cxnId="{E11476B2-DEDA-4CFD-91F6-38A8AF7970FF}">
      <dgm:prSet/>
      <dgm:spPr/>
      <dgm:t>
        <a:bodyPr/>
        <a:lstStyle/>
        <a:p>
          <a:endParaRPr lang="en-US"/>
        </a:p>
      </dgm:t>
    </dgm:pt>
    <dgm:pt modelId="{50F36C6B-7B0A-4C5A-A3B2-1D35AEB2FDD8}" type="sibTrans" cxnId="{E11476B2-DEDA-4CFD-91F6-38A8AF7970FF}">
      <dgm:prSet/>
      <dgm:spPr/>
      <dgm:t>
        <a:bodyPr/>
        <a:lstStyle/>
        <a:p>
          <a:endParaRPr lang="en-US"/>
        </a:p>
      </dgm:t>
    </dgm:pt>
    <dgm:pt modelId="{56C49E12-8929-40D8-80F2-E4C6BB30F7D8}">
      <dgm:prSet phldrT="[Text]"/>
      <dgm:spPr>
        <a:solidFill>
          <a:srgbClr val="8166A2"/>
        </a:solidFill>
      </dgm:spPr>
      <dgm:t>
        <a:bodyPr/>
        <a:lstStyle/>
        <a:p>
          <a:r>
            <a:rPr lang="en-US" dirty="0" smtClean="0"/>
            <a:t>NIOSH/AIHA Alliance</a:t>
          </a:r>
          <a:endParaRPr lang="en-US" dirty="0"/>
        </a:p>
      </dgm:t>
    </dgm:pt>
    <dgm:pt modelId="{71557E85-2D49-439E-91A8-C1D8D496E22F}" type="parTrans" cxnId="{4383AA4E-F485-4653-BF8D-6FA974FFD35B}">
      <dgm:prSet/>
      <dgm:spPr/>
      <dgm:t>
        <a:bodyPr/>
        <a:lstStyle/>
        <a:p>
          <a:endParaRPr lang="en-US"/>
        </a:p>
      </dgm:t>
    </dgm:pt>
    <dgm:pt modelId="{3504EAB4-6360-40F7-9E64-A866F9419A0A}" type="sibTrans" cxnId="{4383AA4E-F485-4653-BF8D-6FA974FFD35B}">
      <dgm:prSet/>
      <dgm:spPr/>
      <dgm:t>
        <a:bodyPr/>
        <a:lstStyle/>
        <a:p>
          <a:endParaRPr lang="en-US"/>
        </a:p>
      </dgm:t>
    </dgm:pt>
    <dgm:pt modelId="{3A7B0593-15D9-499B-A5A4-19F8F0108520}">
      <dgm:prSet phldrT="[Text]" custT="1"/>
      <dgm:spPr/>
      <dgm:t>
        <a:bodyPr/>
        <a:lstStyle/>
        <a:p>
          <a:r>
            <a:rPr lang="en-US" sz="1400" dirty="0" smtClean="0"/>
            <a:t>ANSI Standard: Health Hazard Banding </a:t>
          </a:r>
          <a:r>
            <a:rPr lang="en-US" sz="1400" dirty="0" smtClean="0">
              <a:sym typeface="Symbol"/>
            </a:rPr>
            <a:t> Control Banding</a:t>
          </a:r>
        </a:p>
        <a:p>
          <a:r>
            <a:rPr lang="en-US" sz="1400" dirty="0" smtClean="0">
              <a:sym typeface="Symbol"/>
            </a:rPr>
            <a:t>Integration into Z-10 (Management Systems)</a:t>
          </a:r>
          <a:endParaRPr lang="en-US" sz="1400" dirty="0"/>
        </a:p>
      </dgm:t>
    </dgm:pt>
    <dgm:pt modelId="{9E8BEF6A-97A0-4842-ABE4-6AA5BA3F212A}" type="parTrans" cxnId="{8E3ABF7C-0759-4724-9E64-EA1276DDDA0A}">
      <dgm:prSet/>
      <dgm:spPr/>
      <dgm:t>
        <a:bodyPr/>
        <a:lstStyle/>
        <a:p>
          <a:endParaRPr lang="en-US"/>
        </a:p>
      </dgm:t>
    </dgm:pt>
    <dgm:pt modelId="{310AF49C-A9EA-42C8-AF49-FDA635119F09}" type="sibTrans" cxnId="{8E3ABF7C-0759-4724-9E64-EA1276DDDA0A}">
      <dgm:prSet/>
      <dgm:spPr/>
      <dgm:t>
        <a:bodyPr/>
        <a:lstStyle/>
        <a:p>
          <a:endParaRPr lang="en-US"/>
        </a:p>
      </dgm:t>
    </dgm:pt>
    <dgm:pt modelId="{DEA4ED84-6E40-48A0-9805-EC29930D7CF3}">
      <dgm:prSet phldrT="[Text]" custT="1"/>
      <dgm:spPr/>
      <dgm:t>
        <a:bodyPr/>
        <a:lstStyle/>
        <a:p>
          <a:r>
            <a:rPr lang="en-US" sz="1400" dirty="0" smtClean="0"/>
            <a:t>Educate NIOSH on industry process;  provide examples;  tool validation process</a:t>
          </a:r>
          <a:endParaRPr lang="en-US" sz="1400" dirty="0"/>
        </a:p>
      </dgm:t>
    </dgm:pt>
    <dgm:pt modelId="{C11D4ECF-D8A8-4DE3-9681-E487B13BC867}" type="sibTrans" cxnId="{37C98F3D-FD25-4FB5-956A-C7B9B4FB914D}">
      <dgm:prSet/>
      <dgm:spPr/>
      <dgm:t>
        <a:bodyPr/>
        <a:lstStyle/>
        <a:p>
          <a:endParaRPr lang="en-US"/>
        </a:p>
      </dgm:t>
    </dgm:pt>
    <dgm:pt modelId="{ECBC0BB1-4C1D-4C2B-8E22-7717919D1400}" type="parTrans" cxnId="{37C98F3D-FD25-4FB5-956A-C7B9B4FB914D}">
      <dgm:prSet/>
      <dgm:spPr/>
      <dgm:t>
        <a:bodyPr/>
        <a:lstStyle/>
        <a:p>
          <a:endParaRPr lang="en-US"/>
        </a:p>
      </dgm:t>
    </dgm:pt>
    <dgm:pt modelId="{D55935C7-4D7A-4A4D-A64A-78D63E69DBC1}" type="pres">
      <dgm:prSet presAssocID="{D27925CE-EE9E-4DB9-9B06-3C6EBC35549B}" presName="Name0" presStyleCnt="0">
        <dgm:presLayoutVars>
          <dgm:chMax val="3"/>
          <dgm:chPref val="1"/>
          <dgm:dir/>
          <dgm:animLvl val="lvl"/>
          <dgm:resizeHandles/>
        </dgm:presLayoutVars>
      </dgm:prSet>
      <dgm:spPr/>
      <dgm:t>
        <a:bodyPr/>
        <a:lstStyle/>
        <a:p>
          <a:endParaRPr lang="en-US"/>
        </a:p>
      </dgm:t>
    </dgm:pt>
    <dgm:pt modelId="{E833BDF2-4F61-4443-93FC-77215562877C}" type="pres">
      <dgm:prSet presAssocID="{D27925CE-EE9E-4DB9-9B06-3C6EBC35549B}" presName="outerBox" presStyleCnt="0"/>
      <dgm:spPr/>
    </dgm:pt>
    <dgm:pt modelId="{87D24AA9-D5E9-4AF2-9907-70F90612B9E4}" type="pres">
      <dgm:prSet presAssocID="{D27925CE-EE9E-4DB9-9B06-3C6EBC35549B}" presName="outerBoxParent" presStyleLbl="node1" presStyleIdx="0" presStyleCnt="3" custLinFactNeighborY="1613"/>
      <dgm:spPr/>
      <dgm:t>
        <a:bodyPr/>
        <a:lstStyle/>
        <a:p>
          <a:endParaRPr lang="en-US"/>
        </a:p>
      </dgm:t>
    </dgm:pt>
    <dgm:pt modelId="{70EE1E1B-5121-4F18-80B9-CC83513EA593}" type="pres">
      <dgm:prSet presAssocID="{D27925CE-EE9E-4DB9-9B06-3C6EBC35549B}" presName="outerBoxChildren" presStyleCnt="0"/>
      <dgm:spPr/>
    </dgm:pt>
    <dgm:pt modelId="{B1A9B411-A686-4289-9487-40C4555B0738}" type="pres">
      <dgm:prSet presAssocID="{6D968F90-BB1E-47A5-B9AF-35A5C3A6102D}" presName="oChild" presStyleLbl="fgAcc1" presStyleIdx="0" presStyleCnt="3" custScaleX="188316" custScaleY="2000000" custLinFactNeighborX="45361" custLinFactNeighborY="23047">
        <dgm:presLayoutVars>
          <dgm:bulletEnabled val="1"/>
        </dgm:presLayoutVars>
      </dgm:prSet>
      <dgm:spPr/>
      <dgm:t>
        <a:bodyPr/>
        <a:lstStyle/>
        <a:p>
          <a:endParaRPr lang="en-US"/>
        </a:p>
      </dgm:t>
    </dgm:pt>
    <dgm:pt modelId="{5F06D174-374D-4B30-B5FA-D19034E24587}" type="pres">
      <dgm:prSet presAssocID="{D27925CE-EE9E-4DB9-9B06-3C6EBC35549B}" presName="middleBox" presStyleCnt="0"/>
      <dgm:spPr/>
    </dgm:pt>
    <dgm:pt modelId="{20AF611C-106D-45C9-A275-35B6B7535407}" type="pres">
      <dgm:prSet presAssocID="{D27925CE-EE9E-4DB9-9B06-3C6EBC35549B}" presName="middleBoxParent" presStyleLbl="node1" presStyleIdx="1" presStyleCnt="3" custScaleX="37214" custLinFactNeighborX="-13002" custLinFactNeighborY="2140"/>
      <dgm:spPr/>
      <dgm:t>
        <a:bodyPr/>
        <a:lstStyle/>
        <a:p>
          <a:endParaRPr lang="en-US"/>
        </a:p>
      </dgm:t>
    </dgm:pt>
    <dgm:pt modelId="{CE253036-D13A-4467-8D5D-4EC548C273AC}" type="pres">
      <dgm:prSet presAssocID="{D27925CE-EE9E-4DB9-9B06-3C6EBC35549B}" presName="middleBoxChildren" presStyleCnt="0"/>
      <dgm:spPr/>
    </dgm:pt>
    <dgm:pt modelId="{F0F93F71-3D8F-4FE4-B1E0-5DFDCB929D85}" type="pres">
      <dgm:prSet presAssocID="{DEA4ED84-6E40-48A0-9805-EC29930D7CF3}" presName="mChild" presStyleLbl="fgAcc1" presStyleIdx="1" presStyleCnt="3" custScaleX="153210" custScaleY="111049" custLinFactX="22297" custLinFactNeighborX="100000" custLinFactNeighborY="-8109">
        <dgm:presLayoutVars>
          <dgm:bulletEnabled val="1"/>
        </dgm:presLayoutVars>
      </dgm:prSet>
      <dgm:spPr/>
      <dgm:t>
        <a:bodyPr/>
        <a:lstStyle/>
        <a:p>
          <a:endParaRPr lang="en-US"/>
        </a:p>
      </dgm:t>
    </dgm:pt>
    <dgm:pt modelId="{F1EC8D93-92C2-4976-B19A-7E94628F8241}" type="pres">
      <dgm:prSet presAssocID="{D27925CE-EE9E-4DB9-9B06-3C6EBC35549B}" presName="centerBox" presStyleCnt="0"/>
      <dgm:spPr/>
    </dgm:pt>
    <dgm:pt modelId="{0FEC3B91-ADF1-4589-8962-227647056672}" type="pres">
      <dgm:prSet presAssocID="{D27925CE-EE9E-4DB9-9B06-3C6EBC35549B}" presName="centerBoxParent" presStyleLbl="node1" presStyleIdx="2" presStyleCnt="3" custScaleX="51705" custScaleY="177650" custLinFactNeighborX="23563" custLinFactNeighborY="-21659"/>
      <dgm:spPr/>
      <dgm:t>
        <a:bodyPr/>
        <a:lstStyle/>
        <a:p>
          <a:endParaRPr lang="en-US"/>
        </a:p>
      </dgm:t>
    </dgm:pt>
    <dgm:pt modelId="{F5384303-7BE1-48B3-BD1D-7CDD3CE1AB6E}" type="pres">
      <dgm:prSet presAssocID="{D27925CE-EE9E-4DB9-9B06-3C6EBC35549B}" presName="centerBoxChildren" presStyleCnt="0"/>
      <dgm:spPr/>
    </dgm:pt>
    <dgm:pt modelId="{1301A5DA-12C3-4F88-8315-438EF959A27E}" type="pres">
      <dgm:prSet presAssocID="{3A7B0593-15D9-499B-A5A4-19F8F0108520}" presName="cChild" presStyleLbl="fgAcc1" presStyleIdx="2" presStyleCnt="3" custScaleX="48602" custScaleY="240501" custLinFactNeighborX="50415" custLinFactNeighborY="-56631">
        <dgm:presLayoutVars>
          <dgm:bulletEnabled val="1"/>
        </dgm:presLayoutVars>
      </dgm:prSet>
      <dgm:spPr/>
      <dgm:t>
        <a:bodyPr/>
        <a:lstStyle/>
        <a:p>
          <a:endParaRPr lang="en-US"/>
        </a:p>
      </dgm:t>
    </dgm:pt>
  </dgm:ptLst>
  <dgm:cxnLst>
    <dgm:cxn modelId="{99705048-DAA0-4DB9-8F0E-100F99C6539A}" type="presOf" srcId="{FA9CC38F-E720-4419-8224-EB37AB4A0B92}" destId="{20AF611C-106D-45C9-A275-35B6B7535407}" srcOrd="0" destOrd="0" presId="urn:microsoft.com/office/officeart/2005/8/layout/target2"/>
    <dgm:cxn modelId="{E11476B2-DEDA-4CFD-91F6-38A8AF7970FF}" srcId="{D27925CE-EE9E-4DB9-9B06-3C6EBC35549B}" destId="{FA9CC38F-E720-4419-8224-EB37AB4A0B92}" srcOrd="1" destOrd="0" parTransId="{950F18E4-E5A1-44C0-A0AF-0A37F6DD39E3}" sibTransId="{50F36C6B-7B0A-4C5A-A3B2-1D35AEB2FDD8}"/>
    <dgm:cxn modelId="{BB253339-F6D6-4B8C-8703-177CCAB55377}" srcId="{8EC282BE-9B20-4D4D-B9B3-4FA36C45188C}" destId="{6D968F90-BB1E-47A5-B9AF-35A5C3A6102D}" srcOrd="0" destOrd="0" parTransId="{B1EBC228-AD50-45FA-BC4F-445681AD13C3}" sibTransId="{4E4359CF-BD2D-4A5B-B19C-6B0100B94986}"/>
    <dgm:cxn modelId="{E4DF4E75-D5DA-4F4C-8F69-D189C9145D74}" srcId="{D27925CE-EE9E-4DB9-9B06-3C6EBC35549B}" destId="{8EC282BE-9B20-4D4D-B9B3-4FA36C45188C}" srcOrd="0" destOrd="0" parTransId="{36D0C743-9676-4344-B11C-DE86420668AB}" sibTransId="{15CEBD57-65B5-43A4-90C1-286493F443A0}"/>
    <dgm:cxn modelId="{E468D574-AE08-4DD1-8883-398F80D1DC51}" type="presOf" srcId="{3A7B0593-15D9-499B-A5A4-19F8F0108520}" destId="{1301A5DA-12C3-4F88-8315-438EF959A27E}" srcOrd="0" destOrd="0" presId="urn:microsoft.com/office/officeart/2005/8/layout/target2"/>
    <dgm:cxn modelId="{7428CAFD-5517-4DFA-B544-136BCB031459}" type="presOf" srcId="{DEA4ED84-6E40-48A0-9805-EC29930D7CF3}" destId="{F0F93F71-3D8F-4FE4-B1E0-5DFDCB929D85}" srcOrd="0" destOrd="0" presId="urn:microsoft.com/office/officeart/2005/8/layout/target2"/>
    <dgm:cxn modelId="{3C52300A-9C82-45AE-A256-C87733780AA9}" type="presOf" srcId="{D27925CE-EE9E-4DB9-9B06-3C6EBC35549B}" destId="{D55935C7-4D7A-4A4D-A64A-78D63E69DBC1}" srcOrd="0" destOrd="0" presId="urn:microsoft.com/office/officeart/2005/8/layout/target2"/>
    <dgm:cxn modelId="{4383AA4E-F485-4653-BF8D-6FA974FFD35B}" srcId="{D27925CE-EE9E-4DB9-9B06-3C6EBC35549B}" destId="{56C49E12-8929-40D8-80F2-E4C6BB30F7D8}" srcOrd="2" destOrd="0" parTransId="{71557E85-2D49-439E-91A8-C1D8D496E22F}" sibTransId="{3504EAB4-6360-40F7-9E64-A866F9419A0A}"/>
    <dgm:cxn modelId="{37C98F3D-FD25-4FB5-956A-C7B9B4FB914D}" srcId="{FA9CC38F-E720-4419-8224-EB37AB4A0B92}" destId="{DEA4ED84-6E40-48A0-9805-EC29930D7CF3}" srcOrd="0" destOrd="0" parTransId="{ECBC0BB1-4C1D-4C2B-8E22-7717919D1400}" sibTransId="{C11D4ECF-D8A8-4DE3-9681-E487B13BC867}"/>
    <dgm:cxn modelId="{DFB5D0FA-B76B-4221-960F-1E10D4B772E0}" type="presOf" srcId="{6D968F90-BB1E-47A5-B9AF-35A5C3A6102D}" destId="{B1A9B411-A686-4289-9487-40C4555B0738}" srcOrd="0" destOrd="0" presId="urn:microsoft.com/office/officeart/2005/8/layout/target2"/>
    <dgm:cxn modelId="{8E3ABF7C-0759-4724-9E64-EA1276DDDA0A}" srcId="{56C49E12-8929-40D8-80F2-E4C6BB30F7D8}" destId="{3A7B0593-15D9-499B-A5A4-19F8F0108520}" srcOrd="0" destOrd="0" parTransId="{9E8BEF6A-97A0-4842-ABE4-6AA5BA3F212A}" sibTransId="{310AF49C-A9EA-42C8-AF49-FDA635119F09}"/>
    <dgm:cxn modelId="{47328EA8-81B4-44AD-BEB0-25E3719D4A4D}" type="presOf" srcId="{8EC282BE-9B20-4D4D-B9B3-4FA36C45188C}" destId="{87D24AA9-D5E9-4AF2-9907-70F90612B9E4}" srcOrd="0" destOrd="0" presId="urn:microsoft.com/office/officeart/2005/8/layout/target2"/>
    <dgm:cxn modelId="{DA2C391C-0408-421B-90E0-83BD241FCAEE}" type="presOf" srcId="{56C49E12-8929-40D8-80F2-E4C6BB30F7D8}" destId="{0FEC3B91-ADF1-4589-8962-227647056672}" srcOrd="0" destOrd="0" presId="urn:microsoft.com/office/officeart/2005/8/layout/target2"/>
    <dgm:cxn modelId="{B8277290-18ED-4E53-8FB2-4670BED2BB02}" type="presParOf" srcId="{D55935C7-4D7A-4A4D-A64A-78D63E69DBC1}" destId="{E833BDF2-4F61-4443-93FC-77215562877C}" srcOrd="0" destOrd="0" presId="urn:microsoft.com/office/officeart/2005/8/layout/target2"/>
    <dgm:cxn modelId="{7BB123E2-3499-4C01-9A67-6C791C386F14}" type="presParOf" srcId="{E833BDF2-4F61-4443-93FC-77215562877C}" destId="{87D24AA9-D5E9-4AF2-9907-70F90612B9E4}" srcOrd="0" destOrd="0" presId="urn:microsoft.com/office/officeart/2005/8/layout/target2"/>
    <dgm:cxn modelId="{B81C1523-2892-4B43-881E-DE903B5152F2}" type="presParOf" srcId="{E833BDF2-4F61-4443-93FC-77215562877C}" destId="{70EE1E1B-5121-4F18-80B9-CC83513EA593}" srcOrd="1" destOrd="0" presId="urn:microsoft.com/office/officeart/2005/8/layout/target2"/>
    <dgm:cxn modelId="{984A80C3-CBB2-44D6-A706-550D7D2A0FCD}" type="presParOf" srcId="{70EE1E1B-5121-4F18-80B9-CC83513EA593}" destId="{B1A9B411-A686-4289-9487-40C4555B0738}" srcOrd="0" destOrd="0" presId="urn:microsoft.com/office/officeart/2005/8/layout/target2"/>
    <dgm:cxn modelId="{3ED9EA8E-3C02-44E8-AB01-CAD69B21B761}" type="presParOf" srcId="{D55935C7-4D7A-4A4D-A64A-78D63E69DBC1}" destId="{5F06D174-374D-4B30-B5FA-D19034E24587}" srcOrd="1" destOrd="0" presId="urn:microsoft.com/office/officeart/2005/8/layout/target2"/>
    <dgm:cxn modelId="{19312C8E-2E21-4C0B-9E23-FDAB9D1F2B0C}" type="presParOf" srcId="{5F06D174-374D-4B30-B5FA-D19034E24587}" destId="{20AF611C-106D-45C9-A275-35B6B7535407}" srcOrd="0" destOrd="0" presId="urn:microsoft.com/office/officeart/2005/8/layout/target2"/>
    <dgm:cxn modelId="{33A42104-0F3E-4270-A7FD-CA0248ABE563}" type="presParOf" srcId="{5F06D174-374D-4B30-B5FA-D19034E24587}" destId="{CE253036-D13A-4467-8D5D-4EC548C273AC}" srcOrd="1" destOrd="0" presId="urn:microsoft.com/office/officeart/2005/8/layout/target2"/>
    <dgm:cxn modelId="{00FB3FC2-2C5B-4439-A78E-373942858AC7}" type="presParOf" srcId="{CE253036-D13A-4467-8D5D-4EC548C273AC}" destId="{F0F93F71-3D8F-4FE4-B1E0-5DFDCB929D85}" srcOrd="0" destOrd="0" presId="urn:microsoft.com/office/officeart/2005/8/layout/target2"/>
    <dgm:cxn modelId="{95D9B416-2D80-4F06-9673-97EE38E4997C}" type="presParOf" srcId="{D55935C7-4D7A-4A4D-A64A-78D63E69DBC1}" destId="{F1EC8D93-92C2-4976-B19A-7E94628F8241}" srcOrd="2" destOrd="0" presId="urn:microsoft.com/office/officeart/2005/8/layout/target2"/>
    <dgm:cxn modelId="{9DE8B86D-3751-493E-9B59-235A8E490C36}" type="presParOf" srcId="{F1EC8D93-92C2-4976-B19A-7E94628F8241}" destId="{0FEC3B91-ADF1-4589-8962-227647056672}" srcOrd="0" destOrd="0" presId="urn:microsoft.com/office/officeart/2005/8/layout/target2"/>
    <dgm:cxn modelId="{A0E6B5AB-D40B-4B8E-AF27-6CA59E247AB6}" type="presParOf" srcId="{F1EC8D93-92C2-4976-B19A-7E94628F8241}" destId="{F5384303-7BE1-48B3-BD1D-7CDD3CE1AB6E}" srcOrd="1" destOrd="0" presId="urn:microsoft.com/office/officeart/2005/8/layout/target2"/>
    <dgm:cxn modelId="{BB49FE96-7C84-4A12-9903-8410AFAD2C64}" type="presParOf" srcId="{F5384303-7BE1-48B3-BD1D-7CDD3CE1AB6E}" destId="{1301A5DA-12C3-4F88-8315-438EF959A27E}" srcOrd="0" destOrd="0" presId="urn:microsoft.com/office/officeart/2005/8/layout/targe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BD206D4-D0CE-4AE9-9399-E720FFD3540D}" type="datetimeFigureOut">
              <a:rPr lang="en-US" smtClean="0"/>
              <a:pPr/>
              <a:t>9/20/2011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945C7E4-2874-4476-80AE-2B1CB7B70B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56E2C5-B2BC-4DAF-BD04-7C4413576D92}" type="slidenum">
              <a:rPr lang="en-US"/>
              <a:pPr/>
              <a:t>4</a:t>
            </a:fld>
            <a:endParaRPr lang="en-US"/>
          </a:p>
        </p:txBody>
      </p:sp>
      <p:sp>
        <p:nvSpPr>
          <p:cNvPr id="452610" name="Rectangle 2"/>
          <p:cNvSpPr>
            <a:spLocks noGrp="1" noRot="1" noChangeAspect="1" noChangeArrowheads="1" noTextEdit="1"/>
          </p:cNvSpPr>
          <p:nvPr>
            <p:ph type="sldImg"/>
          </p:nvPr>
        </p:nvSpPr>
        <p:spPr>
          <a:ln/>
        </p:spPr>
      </p:sp>
      <p:sp>
        <p:nvSpPr>
          <p:cNvPr id="452611" name="Rectangle 3"/>
          <p:cNvSpPr>
            <a:spLocks noGrp="1" noChangeArrowheads="1"/>
          </p:cNvSpPr>
          <p:nvPr>
            <p:ph type="body" idx="1"/>
          </p:nvPr>
        </p:nvSpPr>
        <p:spPr/>
        <p:txBody>
          <a:bodyPr/>
          <a:lstStyle/>
          <a:p>
            <a:r>
              <a:rPr lang="en-US"/>
              <a:t>The sheer volume of chemicals in production and use is motivation enough to seek additional chemical risk management strategies:</a:t>
            </a:r>
          </a:p>
          <a:p>
            <a:r>
              <a:rPr lang="en-US"/>
              <a:t>More than 35 million organic and inorganic substances</a:t>
            </a:r>
          </a:p>
          <a:p>
            <a:r>
              <a:rPr lang="en-US"/>
              <a:t>21 million commercially available chemicals</a:t>
            </a:r>
          </a:p>
          <a:p>
            <a:r>
              <a:rPr lang="en-US"/>
              <a:t>246,000 inventoried and regulated substances, and</a:t>
            </a:r>
          </a:p>
          <a:p>
            <a:r>
              <a:rPr lang="en-US"/>
              <a:t>170,000 chemicals that may require registration under REACH regulations </a:t>
            </a:r>
          </a:p>
          <a:p>
            <a:r>
              <a:rPr lang="en-US" b="1" i="1"/>
              <a:t>(Next slide)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748954-30E5-4163-BEB3-D9A24718DBF4}" type="slidenum">
              <a:rPr lang="en-US"/>
              <a:pPr/>
              <a:t>22</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E72106-0C54-4829-805F-45DF8A8FF8B2}" type="slidenum">
              <a:rPr lang="en-US"/>
              <a:pPr/>
              <a:t>7</a:t>
            </a:fld>
            <a:endParaRPr lang="en-US"/>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r>
              <a:rPr lang="en-US"/>
              <a:t>What was most significant and distinguishing about these models was the paradigm shift from the traditional risk assessment/management model. Instead of following an approach wherein risk was determined based on hazard identification, exposure assessment, and subsequent determination of control options, the new approach (here called the pharmaceutical model) assessed and managed risk by following the hazard ID stage with the implementation of control, then evaluated the effectiveness of the control with exposure assessment as necessary. </a:t>
            </a:r>
            <a:r>
              <a:rPr lang="en-US" b="1" i="1"/>
              <a:t>(next slide)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20000"/>
              </a:lnSpc>
              <a:spcBef>
                <a:spcPts val="611"/>
              </a:spcBef>
            </a:pPr>
            <a:r>
              <a:rPr lang="en-US" dirty="0" smtClean="0"/>
              <a:t>Efficiency of REL development is outpaced by the speed of new chemical introduction into commerce</a:t>
            </a:r>
          </a:p>
          <a:p>
            <a:pPr lvl="1">
              <a:lnSpc>
                <a:spcPct val="120000"/>
              </a:lnSpc>
              <a:spcBef>
                <a:spcPts val="611"/>
              </a:spcBef>
            </a:pPr>
            <a:r>
              <a:rPr lang="en-US" dirty="0" smtClean="0"/>
              <a:t>Limited human and financial resources</a:t>
            </a:r>
          </a:p>
          <a:p>
            <a:pPr lvl="1">
              <a:lnSpc>
                <a:spcPct val="120000"/>
              </a:lnSpc>
              <a:spcBef>
                <a:spcPts val="611"/>
              </a:spcBef>
            </a:pPr>
            <a:r>
              <a:rPr lang="en-US" dirty="0" smtClean="0"/>
              <a:t>Insufficient data</a:t>
            </a:r>
          </a:p>
          <a:p>
            <a:pPr lvl="1">
              <a:lnSpc>
                <a:spcPct val="120000"/>
              </a:lnSpc>
              <a:spcBef>
                <a:spcPts val="611"/>
              </a:spcBef>
            </a:pPr>
            <a:r>
              <a:rPr lang="en-US" dirty="0" smtClean="0"/>
              <a:t>Intensive process to assure accurate interpretation of data</a:t>
            </a:r>
          </a:p>
          <a:p>
            <a:pPr>
              <a:lnSpc>
                <a:spcPct val="120000"/>
              </a:lnSpc>
              <a:spcBef>
                <a:spcPts val="611"/>
              </a:spcBef>
            </a:pPr>
            <a:r>
              <a:rPr lang="en-US" dirty="0" smtClean="0"/>
              <a:t>Can be used with minimal data </a:t>
            </a:r>
          </a:p>
          <a:p>
            <a:pPr>
              <a:lnSpc>
                <a:spcPct val="120000"/>
              </a:lnSpc>
              <a:spcBef>
                <a:spcPts val="611"/>
              </a:spcBef>
            </a:pPr>
            <a:r>
              <a:rPr lang="en-US" dirty="0" smtClean="0"/>
              <a:t>Supports the definition of REL-ranges for families of materials where the data or resources are too limited to allow for a comprehensive and conclusive assessment of risk</a:t>
            </a:r>
          </a:p>
          <a:p>
            <a:pPr lvl="1">
              <a:lnSpc>
                <a:spcPct val="120000"/>
              </a:lnSpc>
              <a:spcBef>
                <a:spcPts val="611"/>
              </a:spcBef>
            </a:pPr>
            <a:r>
              <a:rPr lang="en-US" dirty="0" smtClean="0"/>
              <a:t>By analogy (structure activity relationships and functionality); e.g., </a:t>
            </a:r>
            <a:r>
              <a:rPr lang="en-US" dirty="0" err="1" smtClean="0"/>
              <a:t>diacetyl</a:t>
            </a:r>
            <a:r>
              <a:rPr lang="en-US" dirty="0" smtClean="0"/>
              <a:t>, 2,3-pentanedione and other flavorings</a:t>
            </a:r>
          </a:p>
          <a:p>
            <a:pPr>
              <a:lnSpc>
                <a:spcPct val="120000"/>
              </a:lnSpc>
              <a:spcBef>
                <a:spcPts val="611"/>
              </a:spcBef>
            </a:pPr>
            <a:r>
              <a:rPr lang="en-US" dirty="0" smtClean="0"/>
              <a:t>Provides a screening tool for the development of RELs</a:t>
            </a:r>
          </a:p>
          <a:p>
            <a:pPr>
              <a:lnSpc>
                <a:spcPct val="120000"/>
              </a:lnSpc>
              <a:spcBef>
                <a:spcPts val="611"/>
              </a:spcBef>
            </a:pPr>
            <a:r>
              <a:rPr lang="en-US" dirty="0" smtClean="0"/>
              <a:t>Highlights areas where data are missing</a:t>
            </a:r>
          </a:p>
          <a:p>
            <a:endParaRPr lang="en-US" dirty="0"/>
          </a:p>
        </p:txBody>
      </p:sp>
      <p:sp>
        <p:nvSpPr>
          <p:cNvPr id="4" name="Slide Number Placeholder 3"/>
          <p:cNvSpPr>
            <a:spLocks noGrp="1"/>
          </p:cNvSpPr>
          <p:nvPr>
            <p:ph type="sldNum" sz="quarter" idx="10"/>
          </p:nvPr>
        </p:nvSpPr>
        <p:spPr/>
        <p:txBody>
          <a:bodyPr/>
          <a:lstStyle/>
          <a:p>
            <a:fld id="{6945C7E4-2874-4476-80AE-2B1CB7B70BDF}"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The OSHA Hazard Communication standard incorporating the Global Harmonization System estimated that there are 880,000 hazardous chemicals in current use.</a:t>
            </a:r>
          </a:p>
          <a:p>
            <a:pPr lvl="0"/>
            <a:r>
              <a:rPr lang="en-US" sz="1200" kern="1200" dirty="0" smtClean="0">
                <a:solidFill>
                  <a:schemeClr val="tx1"/>
                </a:solidFill>
                <a:latin typeface="+mn-lt"/>
                <a:ea typeface="+mn-ea"/>
                <a:cs typeface="+mn-cs"/>
              </a:rPr>
              <a:t>ECHA reported that by the Jan 3, 2010 deadline REACH received 3,114,835 notifications of 107,067 substances for the Classification and Labeling Inventory which covers only the greater than 1000 tons production volume or those of high concern, e.g. carcinogens, mutagens and reproductive toxins.  More chemicals will be registered for the &gt;1 ton amounts through various deadlines ending in 2018.</a:t>
            </a:r>
          </a:p>
          <a:p>
            <a:pPr lvl="0"/>
            <a:r>
              <a:rPr lang="en-US" sz="1200" kern="1200" dirty="0" smtClean="0">
                <a:solidFill>
                  <a:schemeClr val="tx1"/>
                </a:solidFill>
                <a:latin typeface="+mn-lt"/>
                <a:ea typeface="+mn-ea"/>
                <a:cs typeface="+mn-cs"/>
              </a:rPr>
              <a:t>OSHA currently regulates ~ 500 chemicals, based mostly on science from the 1950s and 1960s. (NIOSH has ~650 RELs, compared to Worldwide OELs ~1300).</a:t>
            </a:r>
          </a:p>
          <a:p>
            <a:pPr lvl="0"/>
            <a:r>
              <a:rPr lang="en-US" sz="1200" kern="1200" dirty="0" smtClean="0">
                <a:solidFill>
                  <a:schemeClr val="tx1"/>
                </a:solidFill>
                <a:latin typeface="+mn-lt"/>
                <a:ea typeface="+mn-ea"/>
                <a:cs typeface="+mn-cs"/>
              </a:rPr>
              <a:t>From a sample of 2360 REACH registrations collected early in 2010, NIOSH/OSHA covered only 278 11.7%) of these registrations with RELs/PELs.</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945C7E4-2874-4476-80AE-2B1CB7B70BDF}"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Guidance document providing a history of hazard banding, the criteria to group chemicals into bands, the links to control bands, the impact on worker health, the organizational benefits, and the integration into H&amp;S management systems</a:t>
            </a:r>
          </a:p>
          <a:p>
            <a:pPr lvl="0"/>
            <a:r>
              <a:rPr lang="en-US" dirty="0" smtClean="0"/>
              <a:t>Overall process an organization may use to implement hazard banding, including the decision logic </a:t>
            </a:r>
          </a:p>
          <a:p>
            <a:pPr lvl="0"/>
            <a:r>
              <a:rPr lang="en-US" dirty="0" smtClean="0"/>
              <a:t>Tools to facilitate evaluating hazard data and assign chemicals without authoritative OELs into hazard bands</a:t>
            </a:r>
          </a:p>
          <a:p>
            <a:pPr lvl="0"/>
            <a:r>
              <a:rPr lang="en-US" dirty="0" smtClean="0"/>
              <a:t>Education materials for H&amp;S professionals, managers, and workers</a:t>
            </a:r>
          </a:p>
          <a:p>
            <a:endParaRPr lang="en-US" dirty="0"/>
          </a:p>
        </p:txBody>
      </p:sp>
      <p:sp>
        <p:nvSpPr>
          <p:cNvPr id="4" name="Slide Number Placeholder 3"/>
          <p:cNvSpPr>
            <a:spLocks noGrp="1"/>
          </p:cNvSpPr>
          <p:nvPr>
            <p:ph type="sldNum" sz="quarter" idx="10"/>
          </p:nvPr>
        </p:nvSpPr>
        <p:spPr/>
        <p:txBody>
          <a:bodyPr/>
          <a:lstStyle/>
          <a:p>
            <a:fld id="{6945C7E4-2874-4476-80AE-2B1CB7B70BDF}"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33C5686-055C-41A5-8C1F-9105A9902CB7}" type="slidenum">
              <a:rPr lang="en-US" smtClean="0">
                <a:latin typeface="Arial" pitchFamily="34" charset="0"/>
              </a:rPr>
              <a:pPr/>
              <a:t>17</a:t>
            </a:fld>
            <a:endParaRPr lang="en-US" smtClean="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defTabSz="914350" eaLnBrk="0" fontAlgn="base" hangingPunct="0">
              <a:spcBef>
                <a:spcPct val="30000"/>
              </a:spcBef>
              <a:spcAft>
                <a:spcPct val="0"/>
              </a:spcAft>
              <a:defRPr/>
            </a:pPr>
            <a:r>
              <a:rPr lang="en-US" dirty="0" smtClean="0">
                <a:latin typeface="Arial" pitchFamily="34" charset="0"/>
              </a:rPr>
              <a:t>In 1997, </a:t>
            </a:r>
            <a:r>
              <a:rPr lang="en-US" dirty="0" err="1" smtClean="0">
                <a:latin typeface="Arial" pitchFamily="34" charset="0"/>
              </a:rPr>
              <a:t>Szymberski</a:t>
            </a:r>
            <a:r>
              <a:rPr lang="en-US" dirty="0" smtClean="0">
                <a:latin typeface="Arial" pitchFamily="34" charset="0"/>
              </a:rPr>
              <a:t> offered that our ability to influence safety drops off dramatically</a:t>
            </a:r>
            <a:r>
              <a:rPr lang="en-US" baseline="0" dirty="0" smtClean="0">
                <a:latin typeface="Arial" pitchFamily="34" charset="0"/>
              </a:rPr>
              <a:t> as we get into detailed engineering.  My own experience in industry (designing for IH risk minimization in the pharmaceutical industry) was that our ability to influence dropped off even more dramatically if we were not present at conceptual design. This is due to budgeting that typically occurs during conceptual design.  Costs also dramatically increase if we make design modifications during detailed engineering.  </a:t>
            </a:r>
            <a:endParaRPr lang="en-US" dirty="0" smtClean="0">
              <a:latin typeface="Arial" pitchFamily="34" charset="0"/>
            </a:endParaRPr>
          </a:p>
          <a:p>
            <a:endParaRPr lang="en-U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D27ADE-3ACE-4D1A-B01A-D21C2B34CADF}" type="slidenum">
              <a:rPr lang="en-US"/>
              <a:pPr/>
              <a:t>18</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D27ADE-3ACE-4D1A-B01A-D21C2B34CADF}" type="slidenum">
              <a:rPr lang="en-US"/>
              <a:pPr/>
              <a:t>19</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770B99-D680-44D1-A99F-6D6F75C96350}" type="slidenum">
              <a:rPr lang="en-US"/>
              <a:pPr/>
              <a:t>20</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0CACA6-2D48-4919-9D63-6BC9675D6A24}" type="datetimeFigureOut">
              <a:rPr lang="en-US" smtClean="0"/>
              <a:pPr/>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79A69-B24A-4A3E-A908-34AA863A930A}" type="slidenum">
              <a:rPr lang="en-US" smtClean="0"/>
              <a:pPr/>
              <a:t>‹#›</a:t>
            </a:fld>
            <a:endParaRPr lang="en-US"/>
          </a:p>
        </p:txBody>
      </p:sp>
      <p:pic>
        <p:nvPicPr>
          <p:cNvPr id="7" name="Picture 6"/>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CACA6-2D48-4919-9D63-6BC9675D6A24}" type="datetimeFigureOut">
              <a:rPr lang="en-US" smtClean="0"/>
              <a:pPr/>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79A69-B24A-4A3E-A908-34AA863A93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CACA6-2D48-4919-9D63-6BC9675D6A24}" type="datetimeFigureOut">
              <a:rPr lang="en-US" smtClean="0"/>
              <a:pPr/>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79A69-B24A-4A3E-A908-34AA863A93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CACA6-2D48-4919-9D63-6BC9675D6A24}" type="datetimeFigureOut">
              <a:rPr lang="en-US" smtClean="0"/>
              <a:pPr/>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79A69-B24A-4A3E-A908-34AA863A93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0CACA6-2D48-4919-9D63-6BC9675D6A24}" type="datetimeFigureOut">
              <a:rPr lang="en-US" smtClean="0"/>
              <a:pPr/>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79A69-B24A-4A3E-A908-34AA863A93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0CACA6-2D48-4919-9D63-6BC9675D6A24}" type="datetimeFigureOut">
              <a:rPr lang="en-US" smtClean="0"/>
              <a:pPr/>
              <a:t>9/20/2011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79A69-B24A-4A3E-A908-34AA863A93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0CACA6-2D48-4919-9D63-6BC9675D6A24}" type="datetimeFigureOut">
              <a:rPr lang="en-US" smtClean="0"/>
              <a:pPr/>
              <a:t>9/20/2011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A79A69-B24A-4A3E-A908-34AA863A93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0CACA6-2D48-4919-9D63-6BC9675D6A24}" type="datetimeFigureOut">
              <a:rPr lang="en-US" smtClean="0"/>
              <a:pPr/>
              <a:t>9/20/2011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A79A69-B24A-4A3E-A908-34AA863A93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CACA6-2D48-4919-9D63-6BC9675D6A24}" type="datetimeFigureOut">
              <a:rPr lang="en-US" smtClean="0"/>
              <a:pPr/>
              <a:t>9/20/2011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A79A69-B24A-4A3E-A908-34AA863A93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CACA6-2D48-4919-9D63-6BC9675D6A24}" type="datetimeFigureOut">
              <a:rPr lang="en-US" smtClean="0"/>
              <a:pPr/>
              <a:t>9/20/2011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79A69-B24A-4A3E-A908-34AA863A93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CACA6-2D48-4919-9D63-6BC9675D6A24}" type="datetimeFigureOut">
              <a:rPr lang="en-US" smtClean="0"/>
              <a:pPr/>
              <a:t>9/20/2011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79A69-B24A-4A3E-A908-34AA863A93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CACA6-2D48-4919-9D63-6BC9675D6A24}" type="datetimeFigureOut">
              <a:rPr lang="en-US" smtClean="0"/>
              <a:pPr/>
              <a:t>9/20/2011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79A69-B24A-4A3E-A908-34AA863A930A}" type="slidenum">
              <a:rPr lang="en-US" smtClean="0"/>
              <a:pPr/>
              <a:t>‹#›</a:t>
            </a:fld>
            <a:endParaRPr lang="en-US"/>
          </a:p>
        </p:txBody>
      </p:sp>
      <p:pic>
        <p:nvPicPr>
          <p:cNvPr id="7" name="Picture 6"/>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4191000"/>
            <a:ext cx="3810000" cy="1143000"/>
          </a:xfrm>
        </p:spPr>
        <p:txBody>
          <a:bodyPr>
            <a:normAutofit/>
          </a:bodyPr>
          <a:lstStyle/>
          <a:p>
            <a:pPr>
              <a:tabLst>
                <a:tab pos="1377950" algn="l"/>
                <a:tab pos="1828800" algn="l"/>
              </a:tabLst>
            </a:pPr>
            <a:r>
              <a:rPr lang="en-US" sz="2600" dirty="0" smtClean="0">
                <a:solidFill>
                  <a:srgbClr val="004D86"/>
                </a:solidFill>
              </a:rPr>
              <a:t>Donna S. Heidel, MS, CIH</a:t>
            </a:r>
          </a:p>
          <a:p>
            <a:r>
              <a:rPr lang="en-US" sz="1700" dirty="0" smtClean="0">
                <a:solidFill>
                  <a:srgbClr val="004D86"/>
                </a:solidFill>
              </a:rPr>
              <a:t>CDC/NIOSH</a:t>
            </a:r>
          </a:p>
          <a:p>
            <a:r>
              <a:rPr lang="en-US" sz="1600" dirty="0" smtClean="0">
                <a:solidFill>
                  <a:srgbClr val="004D86"/>
                </a:solidFill>
              </a:rPr>
              <a:t>Prevention through Design Coordinator</a:t>
            </a:r>
          </a:p>
          <a:p>
            <a:endParaRPr lang="en-US" sz="2400" dirty="0"/>
          </a:p>
        </p:txBody>
      </p:sp>
      <p:sp>
        <p:nvSpPr>
          <p:cNvPr id="6" name="Title 5"/>
          <p:cNvSpPr>
            <a:spLocks noGrp="1"/>
          </p:cNvSpPr>
          <p:nvPr>
            <p:ph type="ctrTitle"/>
          </p:nvPr>
        </p:nvSpPr>
        <p:spPr>
          <a:xfrm>
            <a:off x="609600" y="2133600"/>
            <a:ext cx="7772400" cy="1470025"/>
          </a:xfrm>
        </p:spPr>
        <p:txBody>
          <a:bodyPr>
            <a:normAutofit fontScale="90000"/>
          </a:bodyPr>
          <a:lstStyle/>
          <a:p>
            <a:r>
              <a:rPr lang="en-US" b="1" dirty="0" smtClean="0"/>
              <a:t>Using Health Hazard Bands to Assess Risk and Design, Implement and Evaluate Control Solutions</a:t>
            </a:r>
            <a:endParaRPr lang="en-US" dirty="0"/>
          </a:p>
        </p:txBody>
      </p:sp>
      <p:sp>
        <p:nvSpPr>
          <p:cNvPr id="22529" name="Rectangle 1"/>
          <p:cNvSpPr>
            <a:spLocks noChangeArrowheads="1"/>
          </p:cNvSpPr>
          <p:nvPr/>
        </p:nvSpPr>
        <p:spPr bwMode="auto">
          <a:xfrm>
            <a:off x="1352786" y="560458"/>
            <a:ext cx="6438429"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434"/>
                </a:solidFill>
                <a:effectLst/>
                <a:ea typeface="Times New Roman" pitchFamily="18" charset="0"/>
                <a:cs typeface="Arial" pitchFamily="34" charset="0"/>
              </a:rPr>
              <a:t>2011 Toxicology and Risk Assessment Conference</a:t>
            </a:r>
            <a:endParaRPr kumimoji="0" lang="en-US" sz="1400" b="0" i="0" u="none" strike="noStrike" cap="none" normalizeH="0" baseline="0" dirty="0" smtClean="0">
              <a:ln>
                <a:noFill/>
              </a:ln>
              <a:solidFill>
                <a:srgbClr val="007434"/>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7434"/>
                </a:solidFill>
                <a:effectLst/>
                <a:ea typeface="Times New Roman" pitchFamily="18" charset="0"/>
                <a:cs typeface="Arial" pitchFamily="34" charset="0"/>
              </a:rPr>
              <a:t>New Methods and New Hazards in Toxicology and Risk Assessment</a:t>
            </a:r>
            <a:endParaRPr kumimoji="0" lang="en-US" sz="2400" b="0" i="0" u="none" strike="noStrike" cap="none" normalizeH="0" baseline="0" dirty="0" smtClean="0">
              <a:ln>
                <a:noFill/>
              </a:ln>
              <a:solidFill>
                <a:srgbClr val="007434"/>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overview</a:t>
            </a:r>
            <a:endParaRPr lang="en-US" dirty="0"/>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pPr lvl="0"/>
            <a:r>
              <a:rPr lang="en-US" dirty="0" smtClean="0"/>
              <a:t>Health-, eco hazard-, and fire/explosion-hazard bands</a:t>
            </a:r>
          </a:p>
          <a:p>
            <a:r>
              <a:rPr lang="en-US" dirty="0" smtClean="0"/>
              <a:t>For health hazard bands, the following criteria are included: </a:t>
            </a:r>
          </a:p>
          <a:p>
            <a:pPr lvl="1"/>
            <a:r>
              <a:rPr lang="en-US" dirty="0" smtClean="0"/>
              <a:t>WEEL banding criteria</a:t>
            </a:r>
          </a:p>
          <a:p>
            <a:pPr lvl="1"/>
            <a:r>
              <a:rPr lang="en-US" dirty="0" smtClean="0"/>
              <a:t>HSE/ILO categories and R-phrases </a:t>
            </a:r>
          </a:p>
          <a:p>
            <a:pPr lvl="1"/>
            <a:r>
              <a:rPr lang="en-US" dirty="0" smtClean="0"/>
              <a:t>GHS hazard statements and criteria</a:t>
            </a:r>
          </a:p>
          <a:p>
            <a:pPr lvl="1"/>
            <a:r>
              <a:rPr lang="en-US" dirty="0" smtClean="0"/>
              <a:t>Green screen</a:t>
            </a:r>
          </a:p>
          <a:p>
            <a:pPr lvl="1"/>
            <a:r>
              <a:rPr lang="en-US" dirty="0" smtClean="0"/>
              <a:t>ANSI combined standard </a:t>
            </a:r>
          </a:p>
          <a:p>
            <a:pPr lvl="1"/>
            <a:r>
              <a:rPr lang="en-US" dirty="0" smtClean="0"/>
              <a:t>Industry models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838200" y="228600"/>
          <a:ext cx="7391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ounded Rectangle 6"/>
          <p:cNvSpPr/>
          <p:nvPr/>
        </p:nvSpPr>
        <p:spPr>
          <a:xfrm>
            <a:off x="1219200" y="2438400"/>
            <a:ext cx="1752600" cy="1981200"/>
          </a:xfrm>
          <a:prstGeom prst="round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AIHA, EPA, Labor, OSHA, Industry and Individual Contributors</a:t>
            </a:r>
          </a:p>
          <a:p>
            <a:pPr algn="ctr"/>
            <a:endParaRPr lang="en-US" sz="1400" dirty="0" smtClean="0">
              <a:solidFill>
                <a:schemeClr val="tx1"/>
              </a:solidFill>
            </a:endParaRPr>
          </a:p>
          <a:p>
            <a:pPr algn="ctr"/>
            <a:endParaRPr lang="en-US" sz="1400" dirty="0">
              <a:solidFill>
                <a:schemeClr val="tx1"/>
              </a:solidFill>
            </a:endParaRPr>
          </a:p>
        </p:txBody>
      </p:sp>
      <p:cxnSp>
        <p:nvCxnSpPr>
          <p:cNvPr id="6" name="Straight Arrow Connector 5"/>
          <p:cNvCxnSpPr/>
          <p:nvPr/>
        </p:nvCxnSpPr>
        <p:spPr>
          <a:xfrm rot="5400000">
            <a:off x="1790700" y="5143500"/>
            <a:ext cx="3817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981200" y="5334000"/>
            <a:ext cx="2590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6668294" y="51427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4572000" y="53340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Down Arrow 18"/>
          <p:cNvSpPr/>
          <p:nvPr/>
        </p:nvSpPr>
        <p:spPr>
          <a:xfrm>
            <a:off x="4384344" y="5486400"/>
            <a:ext cx="3810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465696" y="5791200"/>
            <a:ext cx="4214552" cy="400110"/>
          </a:xfrm>
          <a:prstGeom prst="rect">
            <a:avLst/>
          </a:prstGeom>
          <a:noFill/>
        </p:spPr>
        <p:txBody>
          <a:bodyPr wrap="none" rtlCol="0">
            <a:spAutoFit/>
          </a:bodyPr>
          <a:lstStyle/>
          <a:p>
            <a:r>
              <a:rPr lang="en-US" sz="2000" b="1" dirty="0" smtClean="0"/>
              <a:t>Improved Chemical Risk Management</a:t>
            </a:r>
            <a:endParaRPr lang="en-US"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project outputs</a:t>
            </a:r>
            <a:endParaRPr lang="en-US" dirty="0"/>
          </a:p>
        </p:txBody>
      </p:sp>
      <p:sp>
        <p:nvSpPr>
          <p:cNvPr id="3" name="Content Placeholder 2"/>
          <p:cNvSpPr>
            <a:spLocks noGrp="1"/>
          </p:cNvSpPr>
          <p:nvPr>
            <p:ph idx="1"/>
          </p:nvPr>
        </p:nvSpPr>
        <p:spPr>
          <a:xfrm>
            <a:off x="457200" y="1447800"/>
            <a:ext cx="8229600" cy="4525963"/>
          </a:xfrm>
        </p:spPr>
        <p:txBody>
          <a:bodyPr>
            <a:normAutofit fontScale="85000" lnSpcReduction="20000"/>
          </a:bodyPr>
          <a:lstStyle/>
          <a:p>
            <a:pPr lvl="0"/>
            <a:r>
              <a:rPr lang="en-US" dirty="0" smtClean="0"/>
              <a:t>Guidance document including </a:t>
            </a:r>
          </a:p>
          <a:p>
            <a:pPr lvl="1"/>
            <a:r>
              <a:rPr lang="en-US" dirty="0" smtClean="0"/>
              <a:t>criteria to group chemicals into bands</a:t>
            </a:r>
          </a:p>
          <a:p>
            <a:pPr lvl="1"/>
            <a:r>
              <a:rPr lang="en-US" dirty="0" smtClean="0"/>
              <a:t>links to control bands </a:t>
            </a:r>
          </a:p>
          <a:p>
            <a:pPr lvl="1"/>
            <a:r>
              <a:rPr lang="en-US" dirty="0" smtClean="0"/>
              <a:t>impact on worker health and organizational benefits</a:t>
            </a:r>
          </a:p>
          <a:p>
            <a:pPr lvl="1"/>
            <a:r>
              <a:rPr lang="en-US" dirty="0" smtClean="0"/>
              <a:t>integration into H&amp;S management systems</a:t>
            </a:r>
          </a:p>
          <a:p>
            <a:pPr lvl="0"/>
            <a:r>
              <a:rPr lang="en-US" dirty="0" smtClean="0"/>
              <a:t>Overall process, including the decision logic </a:t>
            </a:r>
          </a:p>
          <a:p>
            <a:pPr lvl="0"/>
            <a:r>
              <a:rPr lang="en-US" dirty="0" smtClean="0"/>
              <a:t>Tools to facilitate evaluating hazard data and assign chemicals to hazard bands</a:t>
            </a:r>
          </a:p>
          <a:p>
            <a:pPr lvl="0"/>
            <a:r>
              <a:rPr lang="en-US" dirty="0" smtClean="0"/>
              <a:t>Education materials for H&amp;S professionals, managers, and workers</a:t>
            </a:r>
          </a:p>
          <a:p>
            <a:pPr lvl="0"/>
            <a:r>
              <a:rPr lang="en-US" dirty="0" smtClean="0"/>
              <a:t>Long term: database of chemical hazards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in progress</a:t>
            </a:r>
            <a:endParaRPr lang="en-US" dirty="0"/>
          </a:p>
        </p:txBody>
      </p:sp>
      <p:sp>
        <p:nvSpPr>
          <p:cNvPr id="3" name="Content Placeholder 2"/>
          <p:cNvSpPr>
            <a:spLocks noGrp="1"/>
          </p:cNvSpPr>
          <p:nvPr>
            <p:ph idx="1"/>
          </p:nvPr>
        </p:nvSpPr>
        <p:spPr>
          <a:xfrm>
            <a:off x="533400" y="1524000"/>
            <a:ext cx="8229600" cy="4525963"/>
          </a:xfrm>
        </p:spPr>
        <p:txBody>
          <a:bodyPr>
            <a:normAutofit fontScale="92500" lnSpcReduction="10000"/>
          </a:bodyPr>
          <a:lstStyle/>
          <a:p>
            <a:r>
              <a:rPr lang="en-US" dirty="0" smtClean="0"/>
              <a:t>Finalizing criteria and bands</a:t>
            </a:r>
          </a:p>
          <a:p>
            <a:r>
              <a:rPr lang="en-US" dirty="0" smtClean="0"/>
              <a:t>Developing process and decision logic </a:t>
            </a:r>
          </a:p>
          <a:p>
            <a:pPr lvl="1"/>
            <a:r>
              <a:rPr lang="en-US" dirty="0" smtClean="0"/>
              <a:t>Qualitative/semi-quantitative algorithms</a:t>
            </a:r>
          </a:p>
          <a:p>
            <a:r>
              <a:rPr lang="en-US" dirty="0" smtClean="0"/>
              <a:t>Validation plan for process and decision logic</a:t>
            </a:r>
          </a:p>
          <a:p>
            <a:r>
              <a:rPr lang="en-US" dirty="0" smtClean="0"/>
              <a:t>Overall guidance document</a:t>
            </a:r>
          </a:p>
          <a:p>
            <a:r>
              <a:rPr lang="en-US" dirty="0" smtClean="0"/>
              <a:t>Education modules</a:t>
            </a:r>
          </a:p>
          <a:p>
            <a:pPr lvl="1"/>
            <a:r>
              <a:rPr lang="en-US" dirty="0" smtClean="0"/>
              <a:t>Workers and managers</a:t>
            </a:r>
          </a:p>
          <a:p>
            <a:pPr lvl="1"/>
            <a:r>
              <a:rPr lang="en-US" dirty="0" smtClean="0"/>
              <a:t>EHS professional</a:t>
            </a:r>
          </a:p>
          <a:p>
            <a:r>
              <a:rPr lang="en-US" dirty="0" smtClean="0"/>
              <a:t>Database of hazard information for chemicals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533400"/>
          <a:ext cx="7924801" cy="5777278"/>
        </p:xfrm>
        <a:graphic>
          <a:graphicData uri="http://schemas.openxmlformats.org/drawingml/2006/table">
            <a:tbl>
              <a:tblPr/>
              <a:tblGrid>
                <a:gridCol w="1447800"/>
                <a:gridCol w="1019877"/>
                <a:gridCol w="1113723"/>
                <a:gridCol w="1752600"/>
                <a:gridCol w="1371600"/>
                <a:gridCol w="1219201"/>
              </a:tblGrid>
              <a:tr h="499969">
                <a:tc gridSpan="6">
                  <a:txBody>
                    <a:bodyPr/>
                    <a:lstStyle/>
                    <a:p>
                      <a:pPr algn="ctr" fontAlgn="b"/>
                      <a:r>
                        <a:rPr lang="en-US" sz="1100" b="1" i="0" u="sng" strike="noStrike" dirty="0" smtClean="0">
                          <a:solidFill>
                            <a:srgbClr val="FF0000"/>
                          </a:solidFill>
                          <a:latin typeface="Arial"/>
                        </a:rPr>
                        <a:t>DRAFT</a:t>
                      </a:r>
                      <a:r>
                        <a:rPr lang="en-US" sz="1100" b="1" i="0" u="none" strike="noStrike" baseline="0" dirty="0" smtClean="0">
                          <a:solidFill>
                            <a:srgbClr val="000000"/>
                          </a:solidFill>
                          <a:latin typeface="Arial"/>
                        </a:rPr>
                        <a:t> </a:t>
                      </a:r>
                      <a:r>
                        <a:rPr lang="en-US" sz="1100" b="1" i="0" u="none" strike="noStrike" dirty="0" smtClean="0">
                          <a:solidFill>
                            <a:srgbClr val="000000"/>
                          </a:solidFill>
                          <a:latin typeface="Arial"/>
                        </a:rPr>
                        <a:t>Hazard </a:t>
                      </a:r>
                      <a:r>
                        <a:rPr lang="en-US" sz="1100" b="1" i="0" u="none" strike="noStrike" dirty="0">
                          <a:solidFill>
                            <a:srgbClr val="000000"/>
                          </a:solidFill>
                          <a:latin typeface="Arial"/>
                        </a:rPr>
                        <a:t>Banding Summary including AIHA WEEL Banding Matrix, HSE/ILO categories and R-phrases, GHS Hazard Statements and Criteria, ANSI Combined Standard, </a:t>
                      </a:r>
                      <a:r>
                        <a:rPr lang="en-US" sz="1100" b="1" i="0" u="none" strike="noStrike" dirty="0" smtClean="0">
                          <a:solidFill>
                            <a:srgbClr val="000000"/>
                          </a:solidFill>
                          <a:latin typeface="Arial"/>
                        </a:rPr>
                        <a:t>Industry</a:t>
                      </a:r>
                      <a:r>
                        <a:rPr lang="en-US" sz="1100" b="1" i="0" u="none" strike="noStrike" baseline="0" dirty="0" smtClean="0">
                          <a:solidFill>
                            <a:srgbClr val="000000"/>
                          </a:solidFill>
                          <a:latin typeface="Arial"/>
                        </a:rPr>
                        <a:t> </a:t>
                      </a:r>
                      <a:r>
                        <a:rPr lang="en-US" sz="1100" b="1" i="0" u="none" strike="noStrike" dirty="0" smtClean="0">
                          <a:solidFill>
                            <a:srgbClr val="000000"/>
                          </a:solidFill>
                          <a:latin typeface="Arial"/>
                        </a:rPr>
                        <a:t>bands</a:t>
                      </a:r>
                      <a:r>
                        <a:rPr lang="en-US" sz="1100" b="1" i="0" u="none" strike="noStrike" dirty="0">
                          <a:solidFill>
                            <a:srgbClr val="000000"/>
                          </a:solidFill>
                          <a:latin typeface="Arial"/>
                        </a:rPr>
                        <a:t>, Green Screen, and Clean Production Action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034">
                <a:tc gridSpan="6">
                  <a:txBody>
                    <a:bodyPr/>
                    <a:lstStyle/>
                    <a:p>
                      <a:pPr algn="ctr" fontAlgn="b"/>
                      <a:r>
                        <a:rPr lang="en-US" sz="1000" b="0" i="0" u="none" strike="noStrike" dirty="0">
                          <a:solidFill>
                            <a:srgbClr val="000000"/>
                          </a:solidFill>
                          <a:latin typeface="Arial"/>
                        </a:rPr>
                        <a:t>4/20/2011 version 1.4</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3397">
                <a:tc>
                  <a:txBody>
                    <a:bodyPr/>
                    <a:lstStyle/>
                    <a:p>
                      <a:pPr algn="ctr" fontAlgn="ctr"/>
                      <a:r>
                        <a:rPr lang="en-US" sz="1000" b="1" i="0" u="none" strike="noStrike" dirty="0">
                          <a:solidFill>
                            <a:srgbClr val="000000"/>
                          </a:solidFill>
                          <a:latin typeface="Arial"/>
                        </a:rPr>
                        <a:t>Band</a:t>
                      </a: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CC866"/>
                    </a:solidFill>
                  </a:tcPr>
                </a:tc>
                <a:tc>
                  <a:txBody>
                    <a:bodyPr/>
                    <a:lstStyle/>
                    <a:p>
                      <a:pPr algn="ctr" fontAlgn="t"/>
                      <a:r>
                        <a:rPr lang="en-US" sz="1000" b="1" i="0" u="none" strike="noStrike" dirty="0">
                          <a:solidFill>
                            <a:srgbClr val="000000"/>
                          </a:solidFill>
                          <a:latin typeface="Arial"/>
                        </a:rPr>
                        <a: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CC866"/>
                    </a:solidFill>
                  </a:tcPr>
                </a:tc>
                <a:tc>
                  <a:txBody>
                    <a:bodyPr/>
                    <a:lstStyle/>
                    <a:p>
                      <a:pPr algn="ctr" fontAlgn="t"/>
                      <a:r>
                        <a:rPr lang="en-US" sz="1000" b="1" i="0" u="none" strike="noStrike">
                          <a:solidFill>
                            <a:srgbClr val="000000"/>
                          </a:solidFill>
                          <a:latin typeface="Arial"/>
                        </a:rPr>
                        <a:t>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CC866"/>
                    </a:solidFill>
                  </a:tcPr>
                </a:tc>
                <a:tc>
                  <a:txBody>
                    <a:bodyPr/>
                    <a:lstStyle/>
                    <a:p>
                      <a:pPr algn="ctr" fontAlgn="t"/>
                      <a:r>
                        <a:rPr lang="en-US" sz="1000" b="1" i="0" u="none" strike="noStrike" dirty="0">
                          <a:solidFill>
                            <a:srgbClr val="000000"/>
                          </a:solidFill>
                          <a:latin typeface="Arial"/>
                        </a:rPr>
                        <a:t>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CC866"/>
                    </a:solidFill>
                  </a:tcPr>
                </a:tc>
                <a:tc>
                  <a:txBody>
                    <a:bodyPr/>
                    <a:lstStyle/>
                    <a:p>
                      <a:pPr algn="ctr" fontAlgn="t"/>
                      <a:r>
                        <a:rPr lang="en-US" sz="1000" b="1" i="0" u="none" strike="noStrike" dirty="0">
                          <a:solidFill>
                            <a:srgbClr val="000000"/>
                          </a:solidFill>
                          <a:latin typeface="Arial"/>
                        </a:rPr>
                        <a:t>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CC866"/>
                    </a:solidFill>
                  </a:tcPr>
                </a:tc>
                <a:tc>
                  <a:txBody>
                    <a:bodyPr/>
                    <a:lstStyle/>
                    <a:p>
                      <a:pPr algn="ctr" fontAlgn="t"/>
                      <a:r>
                        <a:rPr lang="en-US" sz="1000" b="1" i="0" u="none" strike="noStrike" dirty="0">
                          <a:solidFill>
                            <a:srgbClr val="000000"/>
                          </a:solidFill>
                          <a:latin typeface="Arial"/>
                        </a:rPr>
                        <a:t>E</a:t>
                      </a: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CC866"/>
                    </a:solidFill>
                  </a:tcPr>
                </a:tc>
              </a:tr>
              <a:tr h="188137">
                <a:tc>
                  <a:txBody>
                    <a:bodyPr/>
                    <a:lstStyle/>
                    <a:p>
                      <a:pPr algn="ctr" fontAlgn="ctr"/>
                      <a:r>
                        <a:rPr lang="en-US" sz="1000" b="1" i="0" u="none" strike="noStrike" dirty="0">
                          <a:solidFill>
                            <a:srgbClr val="000000"/>
                          </a:solidFill>
                          <a:latin typeface="Arial"/>
                        </a:rPr>
                        <a:t>Signal Word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1" i="0" u="none" strike="noStrike" dirty="0">
                          <a:solidFill>
                            <a:srgbClr val="000000"/>
                          </a:solidFill>
                          <a:latin typeface="Arial"/>
                        </a:rPr>
                        <a:t>Warning</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1" i="0" u="none" strike="noStrike" dirty="0">
                          <a:solidFill>
                            <a:srgbClr val="000000"/>
                          </a:solidFill>
                          <a:latin typeface="Arial"/>
                        </a:rPr>
                        <a:t>Warning</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1" i="0" u="none" strike="noStrike" dirty="0">
                          <a:solidFill>
                            <a:srgbClr val="000000"/>
                          </a:solidFill>
                          <a:latin typeface="Arial"/>
                        </a:rPr>
                        <a:t>Danger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1" i="0" u="none" strike="noStrike" dirty="0">
                          <a:solidFill>
                            <a:srgbClr val="000000"/>
                          </a:solidFill>
                          <a:latin typeface="Arial"/>
                        </a:rPr>
                        <a:t>Danger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1" i="0" u="none" strike="noStrike" dirty="0">
                          <a:solidFill>
                            <a:srgbClr val="000000"/>
                          </a:solidFill>
                          <a:latin typeface="Arial"/>
                        </a:rPr>
                        <a:t>Danger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r>
              <a:tr h="188137">
                <a:tc>
                  <a:txBody>
                    <a:bodyPr/>
                    <a:lstStyle/>
                    <a:p>
                      <a:pPr algn="ctr" fontAlgn="ctr"/>
                      <a:r>
                        <a:rPr lang="en-US" sz="1000" b="1" i="0" u="none" strike="noStrike" dirty="0">
                          <a:solidFill>
                            <a:srgbClr val="000000"/>
                          </a:solidFill>
                          <a:latin typeface="Arial"/>
                        </a:rPr>
                        <a:t>Hazard Statement</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1" i="0" u="none" strike="noStrike">
                          <a:solidFill>
                            <a:srgbClr val="000000"/>
                          </a:solidFill>
                          <a:latin typeface="Arial"/>
                        </a:rPr>
                        <a:t>May be Harmful</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1" i="0" u="none" strike="noStrike">
                          <a:solidFill>
                            <a:srgbClr val="000000"/>
                          </a:solidFill>
                          <a:latin typeface="Arial"/>
                        </a:rPr>
                        <a:t>Harmful</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1" i="0" u="none" strike="noStrike">
                          <a:solidFill>
                            <a:srgbClr val="000000"/>
                          </a:solidFill>
                          <a:latin typeface="Arial"/>
                        </a:rPr>
                        <a:t>Toxic</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1" i="0" u="none" strike="noStrike">
                          <a:solidFill>
                            <a:srgbClr val="000000"/>
                          </a:solidFill>
                          <a:latin typeface="Arial"/>
                        </a:rPr>
                        <a:t>Very Toxic/Fatal</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1" i="0" u="none" strike="noStrike">
                          <a:solidFill>
                            <a:srgbClr val="000000"/>
                          </a:solidFill>
                          <a:latin typeface="Arial"/>
                        </a:rPr>
                        <a:t>Fatal</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r>
              <a:tr h="188137">
                <a:tc>
                  <a:txBody>
                    <a:bodyPr/>
                    <a:lstStyle/>
                    <a:p>
                      <a:pPr algn="ctr" fontAlgn="ctr"/>
                      <a:r>
                        <a:rPr lang="en-US" sz="1000" b="1" i="0" u="none" strike="noStrike" dirty="0">
                          <a:solidFill>
                            <a:srgbClr val="000000"/>
                          </a:solidFill>
                          <a:latin typeface="Arial"/>
                        </a:rPr>
                        <a:t>OEL Range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0" i="0" u="none" strike="noStrike">
                          <a:solidFill>
                            <a:srgbClr val="000000"/>
                          </a:solidFill>
                          <a:latin typeface="Arial"/>
                        </a:rPr>
                        <a:t>&gt; 1,000 µg/m</a:t>
                      </a:r>
                      <a:r>
                        <a:rPr lang="en-US" sz="1000" b="0" i="0" u="none" strike="noStrike" baseline="30000">
                          <a:solidFill>
                            <a:srgbClr val="000000"/>
                          </a:solidFill>
                          <a:latin typeface="Arial"/>
                        </a:rPr>
                        <a:t>3</a:t>
                      </a:r>
                      <a:endParaRPr lang="en-US" sz="1000" b="0" i="0" u="none" strike="noStrike">
                        <a:solidFill>
                          <a:srgbClr val="000000"/>
                        </a:solidFill>
                        <a:latin typeface="Arial"/>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0" i="0" u="none" strike="noStrike">
                          <a:solidFill>
                            <a:srgbClr val="000000"/>
                          </a:solidFill>
                          <a:latin typeface="Arial"/>
                        </a:rPr>
                        <a:t>&gt; 100 and &lt; 1,000 µg/m</a:t>
                      </a:r>
                      <a:r>
                        <a:rPr lang="en-US" sz="1000" b="0" i="0" u="none" strike="noStrike" baseline="30000">
                          <a:solidFill>
                            <a:srgbClr val="000000"/>
                          </a:solidFill>
                          <a:latin typeface="Arial"/>
                        </a:rPr>
                        <a:t>3</a:t>
                      </a:r>
                      <a:endParaRPr lang="en-US" sz="1000" b="0" i="0" u="none" strike="noStrike">
                        <a:solidFill>
                          <a:srgbClr val="000000"/>
                        </a:solidFill>
                        <a:latin typeface="Arial"/>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0" i="0" u="none" strike="noStrike">
                          <a:solidFill>
                            <a:srgbClr val="000000"/>
                          </a:solidFill>
                          <a:latin typeface="Arial"/>
                        </a:rPr>
                        <a:t>&gt; 10 and &lt; 100 µg/m</a:t>
                      </a:r>
                      <a:r>
                        <a:rPr lang="en-US" sz="1000" b="0" i="0" u="none" strike="noStrike" baseline="30000">
                          <a:solidFill>
                            <a:srgbClr val="000000"/>
                          </a:solidFill>
                          <a:latin typeface="Arial"/>
                        </a:rPr>
                        <a:t>3</a:t>
                      </a:r>
                      <a:endParaRPr lang="en-US" sz="1000" b="0" i="0" u="none" strike="noStrike">
                        <a:solidFill>
                          <a:srgbClr val="000000"/>
                        </a:solidFill>
                        <a:latin typeface="Arial"/>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0" i="0" u="none" strike="noStrike">
                          <a:solidFill>
                            <a:srgbClr val="000000"/>
                          </a:solidFill>
                          <a:latin typeface="Arial"/>
                        </a:rPr>
                        <a:t>&gt; 1 and &lt; 10 µg/m</a:t>
                      </a:r>
                      <a:r>
                        <a:rPr lang="en-US" sz="1000" b="0" i="0" u="none" strike="noStrike" baseline="30000">
                          <a:solidFill>
                            <a:srgbClr val="000000"/>
                          </a:solidFill>
                          <a:latin typeface="Arial"/>
                        </a:rPr>
                        <a:t>3</a:t>
                      </a:r>
                      <a:endParaRPr lang="en-US" sz="1000" b="0" i="0" u="none" strike="noStrike">
                        <a:solidFill>
                          <a:srgbClr val="000000"/>
                        </a:solidFill>
                        <a:latin typeface="Arial"/>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b="0" i="0" u="none" strike="noStrike">
                          <a:solidFill>
                            <a:srgbClr val="000000"/>
                          </a:solidFill>
                          <a:latin typeface="Arial"/>
                        </a:rPr>
                        <a:t>&lt; 1 µg/m</a:t>
                      </a:r>
                      <a:r>
                        <a:rPr lang="en-US" sz="1000" b="0" i="0" u="none" strike="noStrike" baseline="30000">
                          <a:solidFill>
                            <a:srgbClr val="000000"/>
                          </a:solidFill>
                          <a:latin typeface="Arial"/>
                        </a:rPr>
                        <a:t>3</a:t>
                      </a:r>
                      <a:endParaRPr lang="en-US" sz="1000" b="0" i="0" u="none" strike="noStrike">
                        <a:solidFill>
                          <a:srgbClr val="000000"/>
                        </a:solidFill>
                        <a:latin typeface="Arial"/>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r>
              <a:tr h="1411038">
                <a:tc>
                  <a:txBody>
                    <a:bodyPr/>
                    <a:lstStyle/>
                    <a:p>
                      <a:pPr algn="ctr" fontAlgn="ctr"/>
                      <a:r>
                        <a:rPr lang="en-US" sz="1000" b="1" i="0" u="none" strike="noStrike" dirty="0">
                          <a:solidFill>
                            <a:srgbClr val="000000"/>
                          </a:solidFill>
                          <a:latin typeface="Arial"/>
                        </a:rPr>
                        <a:t>Risk Phrases banded according to the HSE &amp; ILO Toolkit (inconsistencies with other banding methods and the Hazard Banding team's recommendations and indicated in red font)</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Arial"/>
                        </a:rPr>
                        <a:t>36; </a:t>
                      </a:r>
                      <a:r>
                        <a:rPr lang="en-US" sz="1000" b="0" i="0" u="none" strike="noStrike" dirty="0">
                          <a:solidFill>
                            <a:srgbClr val="FF0000"/>
                          </a:solidFill>
                          <a:latin typeface="Arial"/>
                        </a:rPr>
                        <a:t>38</a:t>
                      </a:r>
                      <a:r>
                        <a:rPr lang="en-US" sz="1000" b="0" i="0" u="none" strike="noStrike" dirty="0">
                          <a:solidFill>
                            <a:srgbClr val="000000"/>
                          </a:solidFill>
                          <a:latin typeface="Arial"/>
                        </a:rPr>
                        <a:t>; 36/38; </a:t>
                      </a:r>
                      <a:r>
                        <a:rPr lang="en-US" sz="1000" b="0" i="0" u="none" strike="noStrike" dirty="0">
                          <a:solidFill>
                            <a:srgbClr val="FF0000"/>
                          </a:solidFill>
                          <a:latin typeface="Arial"/>
                        </a:rPr>
                        <a:t>65</a:t>
                      </a:r>
                      <a:r>
                        <a:rPr lang="en-US" sz="1000" b="0" i="0" u="none" strike="noStrike" dirty="0">
                          <a:solidFill>
                            <a:srgbClr val="000000"/>
                          </a:solidFill>
                          <a:latin typeface="Arial"/>
                        </a:rPr>
                        <a:t>; 66; All substances that do not have R phrases in groups B - E</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Arial"/>
                        </a:rPr>
                        <a:t>20; 20/21; 20/21/22; 20/22; 21; 21/22; 22; 40/20/21/22; </a:t>
                      </a:r>
                      <a:r>
                        <a:rPr lang="en-US" sz="1000" b="0" i="0" u="none" strike="noStrike" dirty="0">
                          <a:solidFill>
                            <a:srgbClr val="FF0000"/>
                          </a:solidFill>
                          <a:latin typeface="Arial"/>
                        </a:rPr>
                        <a:t>33</a:t>
                      </a:r>
                      <a:r>
                        <a:rPr lang="en-US" sz="1000" b="0" i="0" u="none" strike="noStrike" dirty="0">
                          <a:solidFill>
                            <a:srgbClr val="000000"/>
                          </a:solidFill>
                          <a:latin typeface="Arial"/>
                        </a:rPr>
                        <a:t>; </a:t>
                      </a:r>
                      <a:r>
                        <a:rPr lang="en-US" sz="1000" b="0" i="0" u="none" strike="noStrike" dirty="0">
                          <a:solidFill>
                            <a:srgbClr val="FF0000"/>
                          </a:solidFill>
                          <a:latin typeface="Arial"/>
                        </a:rPr>
                        <a:t>67</a:t>
                      </a:r>
                      <a:endParaRPr lang="en-US" sz="1000" b="0" i="0" u="none" strike="noStrike" dirty="0">
                        <a:solidFill>
                          <a:srgbClr val="000000"/>
                        </a:solidFill>
                        <a:latin typeface="Arial"/>
                      </a:endParaRP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Arial"/>
                        </a:rPr>
                        <a:t>23; 23/24; 23/24/25; 23/25; 24; 24/25; 25; </a:t>
                      </a:r>
                      <a:r>
                        <a:rPr lang="en-US" sz="1000" b="0" i="0" u="none" strike="noStrike" dirty="0">
                          <a:solidFill>
                            <a:srgbClr val="FF0000"/>
                          </a:solidFill>
                          <a:latin typeface="Arial"/>
                        </a:rPr>
                        <a:t>34</a:t>
                      </a:r>
                      <a:r>
                        <a:rPr lang="en-US" sz="1000" b="0" i="0" u="none" strike="noStrike" dirty="0">
                          <a:solidFill>
                            <a:srgbClr val="000000"/>
                          </a:solidFill>
                          <a:latin typeface="Arial"/>
                        </a:rPr>
                        <a:t>; </a:t>
                      </a:r>
                      <a:r>
                        <a:rPr lang="en-US" sz="1000" b="0" i="0" u="none" strike="noStrike" dirty="0">
                          <a:solidFill>
                            <a:srgbClr val="FF0000"/>
                          </a:solidFill>
                          <a:latin typeface="Arial"/>
                        </a:rPr>
                        <a:t>35</a:t>
                      </a:r>
                      <a:r>
                        <a:rPr lang="en-US" sz="1000" b="0" i="0" u="none" strike="noStrike" dirty="0">
                          <a:solidFill>
                            <a:srgbClr val="000000"/>
                          </a:solidFill>
                          <a:latin typeface="Arial"/>
                        </a:rPr>
                        <a:t>; 36/37; 36/37/38; </a:t>
                      </a:r>
                      <a:r>
                        <a:rPr lang="en-US" sz="1000" b="0" i="0" u="none" strike="noStrike" dirty="0">
                          <a:solidFill>
                            <a:srgbClr val="FF0000"/>
                          </a:solidFill>
                          <a:latin typeface="Arial"/>
                        </a:rPr>
                        <a:t>37;</a:t>
                      </a:r>
                      <a:r>
                        <a:rPr lang="en-US" sz="1000" b="0" i="0" u="none" strike="noStrike" dirty="0">
                          <a:solidFill>
                            <a:srgbClr val="000000"/>
                          </a:solidFill>
                          <a:latin typeface="Arial"/>
                        </a:rPr>
                        <a:t> 37/38; 41; 43; </a:t>
                      </a:r>
                      <a:r>
                        <a:rPr lang="en-US" sz="1000" b="0" i="0" u="none" strike="noStrike" dirty="0">
                          <a:solidFill>
                            <a:srgbClr val="FF0000"/>
                          </a:solidFill>
                          <a:latin typeface="Arial"/>
                        </a:rPr>
                        <a:t>48/20</a:t>
                      </a:r>
                      <a:r>
                        <a:rPr lang="en-US" sz="1000" b="0" i="0" u="none" strike="noStrike" dirty="0">
                          <a:solidFill>
                            <a:srgbClr val="000000"/>
                          </a:solidFill>
                          <a:latin typeface="Arial"/>
                        </a:rPr>
                        <a:t>; 48/20/21; 48/20/21/22 48/20/22; </a:t>
                      </a:r>
                      <a:r>
                        <a:rPr lang="en-US" sz="1000" b="0" i="0" u="none" strike="noStrike" dirty="0">
                          <a:solidFill>
                            <a:srgbClr val="FF0000"/>
                          </a:solidFill>
                          <a:latin typeface="Arial"/>
                        </a:rPr>
                        <a:t>48/21</a:t>
                      </a:r>
                      <a:r>
                        <a:rPr lang="en-US" sz="1000" b="0" i="0" u="none" strike="noStrike" dirty="0">
                          <a:solidFill>
                            <a:srgbClr val="000000"/>
                          </a:solidFill>
                          <a:latin typeface="Arial"/>
                        </a:rPr>
                        <a:t>; 48/21/22; 48/22; 39/23/24/25</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pt-BR" sz="1000" b="0" i="0" u="none" strike="noStrike" dirty="0">
                          <a:solidFill>
                            <a:srgbClr val="000000"/>
                          </a:solidFill>
                          <a:latin typeface="Arial"/>
                        </a:rPr>
                        <a:t>26; 26/27; 26/27/28; 26/28; 27; 27/28; 28;  Carc Cat 3 R40; </a:t>
                      </a:r>
                      <a:r>
                        <a:rPr lang="pt-BR" sz="1000" b="0" i="0" u="none" strike="noStrike" dirty="0">
                          <a:solidFill>
                            <a:srgbClr val="FF0000"/>
                          </a:solidFill>
                          <a:latin typeface="Arial"/>
                        </a:rPr>
                        <a:t>48/23</a:t>
                      </a:r>
                      <a:r>
                        <a:rPr lang="pt-BR" sz="1000" b="0" i="0" u="none" strike="noStrike" dirty="0">
                          <a:solidFill>
                            <a:srgbClr val="000000"/>
                          </a:solidFill>
                          <a:latin typeface="Arial"/>
                        </a:rPr>
                        <a:t>; 48/23/24;  48/23/24/25; 48/23/25; 48/24; 48/24/25; </a:t>
                      </a:r>
                      <a:r>
                        <a:rPr lang="pt-BR" sz="1000" b="0" i="0" u="none" strike="noStrike" dirty="0">
                          <a:solidFill>
                            <a:srgbClr val="FF0000"/>
                          </a:solidFill>
                          <a:latin typeface="Arial"/>
                        </a:rPr>
                        <a:t>48/25</a:t>
                      </a:r>
                      <a:r>
                        <a:rPr lang="pt-BR" sz="1000" b="0" i="0" u="none" strike="noStrike" dirty="0">
                          <a:solidFill>
                            <a:srgbClr val="000000"/>
                          </a:solidFill>
                          <a:latin typeface="Arial"/>
                        </a:rPr>
                        <a:t>; </a:t>
                      </a:r>
                      <a:r>
                        <a:rPr lang="pt-BR" sz="1000" b="0" i="0" u="none" strike="noStrike" dirty="0">
                          <a:solidFill>
                            <a:srgbClr val="FF0000"/>
                          </a:solidFill>
                          <a:latin typeface="Arial"/>
                        </a:rPr>
                        <a:t>60</a:t>
                      </a:r>
                      <a:r>
                        <a:rPr lang="pt-BR" sz="1000" b="0" i="0" u="none" strike="noStrike" dirty="0">
                          <a:solidFill>
                            <a:srgbClr val="000000"/>
                          </a:solidFill>
                          <a:latin typeface="Arial"/>
                        </a:rPr>
                        <a:t>; </a:t>
                      </a:r>
                      <a:r>
                        <a:rPr lang="pt-BR" sz="1000" b="0" i="0" u="none" strike="noStrike" dirty="0">
                          <a:solidFill>
                            <a:srgbClr val="FF0000"/>
                          </a:solidFill>
                          <a:latin typeface="Arial"/>
                        </a:rPr>
                        <a:t>61; 62; 63; 64</a:t>
                      </a:r>
                      <a:r>
                        <a:rPr lang="pt-BR" sz="1000" b="0" i="0" u="none" strike="noStrike" dirty="0">
                          <a:solidFill>
                            <a:srgbClr val="000000"/>
                          </a:solidFill>
                          <a:latin typeface="Arial"/>
                        </a:rPr>
                        <a:t>; 39/26/27/28</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pt-BR" sz="1000" b="0" i="0" u="none" strike="noStrike" dirty="0">
                          <a:solidFill>
                            <a:srgbClr val="000000"/>
                          </a:solidFill>
                          <a:latin typeface="Arial"/>
                        </a:rPr>
                        <a:t>Muta Cat 3 </a:t>
                      </a:r>
                      <a:r>
                        <a:rPr lang="pt-BR" sz="1000" b="0" i="0" u="none" strike="noStrike" dirty="0">
                          <a:solidFill>
                            <a:srgbClr val="FF0000"/>
                          </a:solidFill>
                          <a:latin typeface="Arial"/>
                        </a:rPr>
                        <a:t>R40</a:t>
                      </a:r>
                      <a:r>
                        <a:rPr lang="pt-BR" sz="1000" b="0" i="0" u="none" strike="noStrike" dirty="0">
                          <a:solidFill>
                            <a:srgbClr val="000000"/>
                          </a:solidFill>
                          <a:latin typeface="Arial"/>
                        </a:rPr>
                        <a:t>; </a:t>
                      </a:r>
                      <a:r>
                        <a:rPr lang="pt-BR" sz="1000" b="0" i="0" u="none" strike="noStrike" dirty="0">
                          <a:solidFill>
                            <a:srgbClr val="FF0000"/>
                          </a:solidFill>
                          <a:latin typeface="Arial"/>
                        </a:rPr>
                        <a:t>42</a:t>
                      </a:r>
                      <a:r>
                        <a:rPr lang="pt-BR" sz="1000" b="0" i="0" u="none" strike="noStrike" dirty="0">
                          <a:solidFill>
                            <a:srgbClr val="000000"/>
                          </a:solidFill>
                          <a:latin typeface="Arial"/>
                        </a:rPr>
                        <a:t>; 42/43; 45; 46; 49; </a:t>
                      </a:r>
                      <a:r>
                        <a:rPr lang="pt-BR" sz="1000" b="0" i="0" u="none" strike="noStrike" dirty="0">
                          <a:solidFill>
                            <a:srgbClr val="FF0000"/>
                          </a:solidFill>
                          <a:latin typeface="Arial"/>
                        </a:rPr>
                        <a:t>68</a:t>
                      </a:r>
                      <a:endParaRPr lang="pt-BR" sz="1000" b="0" i="0" u="none" strike="noStrike" dirty="0">
                        <a:solidFill>
                          <a:srgbClr val="000000"/>
                        </a:solidFill>
                        <a:latin typeface="Arial"/>
                      </a:endParaRP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r>
              <a:tr h="940692">
                <a:tc>
                  <a:txBody>
                    <a:bodyPr/>
                    <a:lstStyle/>
                    <a:p>
                      <a:pPr algn="ctr" fontAlgn="ctr"/>
                      <a:r>
                        <a:rPr lang="en-US" sz="1000" b="1" i="0" u="none" strike="noStrike" dirty="0">
                          <a:solidFill>
                            <a:srgbClr val="000000"/>
                          </a:solidFill>
                          <a:latin typeface="Arial"/>
                        </a:rPr>
                        <a:t>Health Risk Phrases not mentioned in HSE and ILO </a:t>
                      </a:r>
                      <a:r>
                        <a:rPr lang="en-US" sz="1000" b="1" i="0" u="none" strike="noStrike" dirty="0" smtClean="0">
                          <a:solidFill>
                            <a:srgbClr val="000000"/>
                          </a:solidFill>
                          <a:latin typeface="Arial"/>
                        </a:rPr>
                        <a:t>Toolkit</a:t>
                      </a:r>
                      <a:endParaRPr lang="en-US" sz="1000" b="1" i="0" u="none" strike="noStrike" dirty="0">
                        <a:solidFill>
                          <a:srgbClr val="000000"/>
                        </a:solidFill>
                        <a:latin typeface="Arial"/>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Arial"/>
                        </a:rPr>
                        <a:t> </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Calibri"/>
                        </a:rPr>
                        <a:t> </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Arial"/>
                        </a:rPr>
                        <a:t>39, 39/23, 39/23/24. 39/23/25, 39/24, 39/24/25, 39/25, 68/20, 68/20/21, 68/20/21/22. 68/20/22, 68/21, 68/21/22, 68/22</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Arial"/>
                        </a:rPr>
                        <a:t>39/26, 39/26/27/28, 39/26/28, 39/27, 39/27/28, 39/28, 48</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Arial"/>
                        </a:rPr>
                        <a:t> </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r>
              <a:tr h="1830074">
                <a:tc>
                  <a:txBody>
                    <a:bodyPr/>
                    <a:lstStyle/>
                    <a:p>
                      <a:pPr algn="ctr" fontAlgn="ctr"/>
                      <a:r>
                        <a:rPr lang="fr-FR" sz="1000" b="1" i="0" u="none" strike="noStrike">
                          <a:solidFill>
                            <a:srgbClr val="000000"/>
                          </a:solidFill>
                          <a:latin typeface="Arial"/>
                        </a:rPr>
                        <a:t>GHS phrases (HSE &amp; ILO Toolkit)</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a:solidFill>
                            <a:srgbClr val="000000"/>
                          </a:solidFill>
                          <a:latin typeface="Arial"/>
                        </a:rPr>
                        <a:t>Acute toxicity (lethality), any route, class 5;  Skin irritancy class 2 or 3; Eye irritancy class 2; All dusts and vapors not allocated to another band</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Arial"/>
                        </a:rPr>
                        <a:t>Acute toxicity (lethality), any route, class 4; Acute toxicity (systemic), any route, class 2</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Arial"/>
                        </a:rPr>
                        <a:t>Acute toxicity (lethality), any route, class 3; Acute toxicity (systemic), any route, class 1; Corrosivity, subclass 1A, 1B or 1C; Eye irritancy class 1; Respiratory system irritancy (GHS criteria to be agreed); Skin sensitization; Repeated exposure toxicity, any route, class 2</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Arial"/>
                        </a:rPr>
                        <a:t>Acute toxicity (lethality), any route, class 1 or 2;  Carcinogenicity class 2; Repeated exposure toxicity, any route, class 1; Reproductive toxicity class 1 or 2</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ctr"/>
                      <a:r>
                        <a:rPr lang="en-US" sz="1000" b="0" i="0" u="none" strike="noStrike" dirty="0">
                          <a:solidFill>
                            <a:srgbClr val="000000"/>
                          </a:solidFill>
                          <a:latin typeface="Arial"/>
                        </a:rPr>
                        <a:t>Mutagenicity class 1 or 2; Carcinogenicity class 1; Respiratory sensitization</a:t>
                      </a:r>
                    </a:p>
                  </a:txBody>
                  <a:tcPr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1905000"/>
            <a:ext cx="4267200" cy="2554545"/>
          </a:xfrm>
          <a:prstGeom prst="rect">
            <a:avLst/>
          </a:prstGeom>
          <a:noFill/>
        </p:spPr>
        <p:txBody>
          <a:bodyPr wrap="square" rtlCol="0">
            <a:spAutoFit/>
          </a:bodyPr>
          <a:lstStyle/>
          <a:p>
            <a:pPr algn="ctr"/>
            <a:r>
              <a:rPr lang="en-US" sz="8000" dirty="0" smtClean="0"/>
              <a:t>Potential Impacts</a:t>
            </a:r>
            <a:endParaRPr lang="en-US" sz="8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dirty="0" smtClean="0"/>
              <a:t>Supports inclusion of H&amp;S in the engineering project delivery process</a:t>
            </a:r>
            <a:endParaRPr lang="en-US" sz="3600" dirty="0"/>
          </a:p>
        </p:txBody>
      </p:sp>
      <p:graphicFrame>
        <p:nvGraphicFramePr>
          <p:cNvPr id="4" name="Content Placeholder 3"/>
          <p:cNvGraphicFramePr>
            <a:graphicFrameLocks noGrp="1"/>
          </p:cNvGraphicFramePr>
          <p:nvPr>
            <p:ph idx="1"/>
          </p:nvPr>
        </p:nvGraphicFramePr>
        <p:xfrm>
          <a:off x="762000" y="1143000"/>
          <a:ext cx="7696200" cy="5394960"/>
        </p:xfrm>
        <a:graphic>
          <a:graphicData uri="http://schemas.openxmlformats.org/drawingml/2006/table">
            <a:tbl>
              <a:tblPr firstRow="1" bandRow="1">
                <a:tableStyleId>{5C22544A-7EE6-4342-B048-85BDC9FD1C3A}</a:tableStyleId>
              </a:tblPr>
              <a:tblGrid>
                <a:gridCol w="2209094"/>
                <a:gridCol w="5487106"/>
              </a:tblGrid>
              <a:tr h="355428">
                <a:tc>
                  <a:txBody>
                    <a:bodyPr/>
                    <a:lstStyle/>
                    <a:p>
                      <a:pPr algn="ctr"/>
                      <a:r>
                        <a:rPr lang="en-US" sz="1800" dirty="0" smtClean="0">
                          <a:latin typeface="Calibri" pitchFamily="34" charset="0"/>
                        </a:rPr>
                        <a:t>Stage</a:t>
                      </a:r>
                      <a:endParaRPr lang="en-US" sz="1800" dirty="0">
                        <a:latin typeface="Calibri" pitchFamily="34" charset="0"/>
                      </a:endParaRPr>
                    </a:p>
                  </a:txBody>
                  <a:tcPr/>
                </a:tc>
                <a:tc>
                  <a:txBody>
                    <a:bodyPr/>
                    <a:lstStyle/>
                    <a:p>
                      <a:pPr algn="ctr"/>
                      <a:r>
                        <a:rPr lang="en-US" sz="1800" dirty="0" smtClean="0">
                          <a:latin typeface="Calibri" pitchFamily="34" charset="0"/>
                        </a:rPr>
                        <a:t>Activities</a:t>
                      </a:r>
                      <a:endParaRPr lang="en-US" sz="1800" dirty="0">
                        <a:latin typeface="Calibri" pitchFamily="34" charset="0"/>
                      </a:endParaRPr>
                    </a:p>
                  </a:txBody>
                  <a:tcPr/>
                </a:tc>
              </a:tr>
              <a:tr h="621999">
                <a:tc>
                  <a:txBody>
                    <a:bodyPr/>
                    <a:lstStyle/>
                    <a:p>
                      <a:r>
                        <a:rPr lang="en-US" sz="1800" dirty="0" smtClean="0">
                          <a:latin typeface="Calibri" pitchFamily="34" charset="0"/>
                        </a:rPr>
                        <a:t>Conceptual Design</a:t>
                      </a:r>
                      <a:endParaRPr lang="en-US" sz="1800" dirty="0">
                        <a:latin typeface="Calibri" pitchFamily="34" charset="0"/>
                      </a:endParaRPr>
                    </a:p>
                  </a:txBody>
                  <a:tcPr/>
                </a:tc>
                <a:tc>
                  <a:txBody>
                    <a:bodyPr/>
                    <a:lstStyle/>
                    <a:p>
                      <a:r>
                        <a:rPr lang="en-US" sz="1800" dirty="0" smtClean="0">
                          <a:latin typeface="Calibri" pitchFamily="34" charset="0"/>
                        </a:rPr>
                        <a:t>Establish occupational safety and health goals, identify occupational</a:t>
                      </a:r>
                      <a:r>
                        <a:rPr lang="en-US" sz="1800" baseline="0" dirty="0" smtClean="0">
                          <a:latin typeface="Calibri" pitchFamily="34" charset="0"/>
                        </a:rPr>
                        <a:t> </a:t>
                      </a:r>
                      <a:r>
                        <a:rPr lang="en-US" sz="1800" dirty="0" smtClean="0">
                          <a:latin typeface="Calibri" pitchFamily="34" charset="0"/>
                        </a:rPr>
                        <a:t>hazards</a:t>
                      </a:r>
                      <a:endParaRPr lang="en-US" sz="1800" dirty="0">
                        <a:latin typeface="Calibri" pitchFamily="34" charset="0"/>
                      </a:endParaRPr>
                    </a:p>
                  </a:txBody>
                  <a:tcPr/>
                </a:tc>
              </a:tr>
              <a:tr h="1155140">
                <a:tc>
                  <a:txBody>
                    <a:bodyPr/>
                    <a:lstStyle/>
                    <a:p>
                      <a:r>
                        <a:rPr lang="en-US" sz="1800" dirty="0" smtClean="0">
                          <a:latin typeface="Calibri" pitchFamily="34" charset="0"/>
                        </a:rPr>
                        <a:t>Preliminary Design</a:t>
                      </a:r>
                      <a:endParaRPr lang="en-US" sz="1800" dirty="0">
                        <a:latin typeface="Calibri" pitchFamily="34" charset="0"/>
                      </a:endParaRPr>
                    </a:p>
                  </a:txBody>
                  <a:tcPr/>
                </a:tc>
                <a:tc>
                  <a:txBody>
                    <a:bodyPr/>
                    <a:lstStyle/>
                    <a:p>
                      <a:r>
                        <a:rPr lang="en-US" sz="1800" dirty="0" smtClean="0">
                          <a:latin typeface="Calibri" pitchFamily="34" charset="0"/>
                        </a:rPr>
                        <a:t>Eliminate</a:t>
                      </a:r>
                      <a:r>
                        <a:rPr lang="en-US" sz="1800" baseline="0" dirty="0" smtClean="0">
                          <a:latin typeface="Calibri" pitchFamily="34" charset="0"/>
                        </a:rPr>
                        <a:t> hazards, if possible.  Substitute less hazardous agents / processes, and establish risk minimization targets for remaining hazards.  Assess risk and develop risk control alternatives.</a:t>
                      </a:r>
                      <a:endParaRPr lang="en-US" sz="1800" dirty="0">
                        <a:latin typeface="Calibri" pitchFamily="34" charset="0"/>
                      </a:endParaRPr>
                    </a:p>
                  </a:txBody>
                  <a:tcPr/>
                </a:tc>
              </a:tr>
              <a:tr h="355428">
                <a:tc>
                  <a:txBody>
                    <a:bodyPr/>
                    <a:lstStyle/>
                    <a:p>
                      <a:r>
                        <a:rPr lang="en-US" sz="1800" dirty="0" smtClean="0">
                          <a:latin typeface="Calibri" pitchFamily="34" charset="0"/>
                        </a:rPr>
                        <a:t>Detailed Design</a:t>
                      </a:r>
                      <a:endParaRPr lang="en-US" sz="1800" dirty="0">
                        <a:latin typeface="Calibri" pitchFamily="34" charset="0"/>
                      </a:endParaRPr>
                    </a:p>
                  </a:txBody>
                  <a:tcPr/>
                </a:tc>
                <a:tc>
                  <a:txBody>
                    <a:bodyPr/>
                    <a:lstStyle/>
                    <a:p>
                      <a:r>
                        <a:rPr lang="en-US" sz="1800" dirty="0" smtClean="0">
                          <a:latin typeface="Calibri" pitchFamily="34" charset="0"/>
                        </a:rPr>
                        <a:t>Select controls.  Conduct Process Hazard Reviews.</a:t>
                      </a:r>
                      <a:endParaRPr lang="en-US" sz="1800" dirty="0">
                        <a:latin typeface="Calibri" pitchFamily="34" charset="0"/>
                      </a:endParaRPr>
                    </a:p>
                  </a:txBody>
                  <a:tcPr/>
                </a:tc>
              </a:tr>
              <a:tr h="888569">
                <a:tc>
                  <a:txBody>
                    <a:bodyPr/>
                    <a:lstStyle/>
                    <a:p>
                      <a:r>
                        <a:rPr lang="en-US" sz="1800" dirty="0" smtClean="0">
                          <a:latin typeface="Calibri" pitchFamily="34" charset="0"/>
                        </a:rPr>
                        <a:t>Procurement</a:t>
                      </a:r>
                      <a:endParaRPr lang="en-US" sz="1800" dirty="0">
                        <a:latin typeface="Calibri" pitchFamily="34" charset="0"/>
                      </a:endParaRPr>
                    </a:p>
                  </a:txBody>
                  <a:tcPr/>
                </a:tc>
                <a:tc>
                  <a:txBody>
                    <a:bodyPr/>
                    <a:lstStyle/>
                    <a:p>
                      <a:pPr marL="0" lvl="1" indent="0">
                        <a:spcBef>
                          <a:spcPct val="0"/>
                        </a:spcBef>
                        <a:buClr>
                          <a:srgbClr val="00B050"/>
                        </a:buClr>
                      </a:pPr>
                      <a:r>
                        <a:rPr lang="en-US" sz="1800" dirty="0" smtClean="0">
                          <a:latin typeface="Calibri" pitchFamily="34" charset="0"/>
                        </a:rPr>
                        <a:t>Develop specifications and include in procurements. Develop test</a:t>
                      </a:r>
                      <a:r>
                        <a:rPr lang="en-US" sz="1800" baseline="0" dirty="0" smtClean="0">
                          <a:latin typeface="Calibri" pitchFamily="34" charset="0"/>
                        </a:rPr>
                        <a:t> protocols </a:t>
                      </a:r>
                      <a:r>
                        <a:rPr lang="en-US" sz="1800" dirty="0" smtClean="0">
                          <a:latin typeface="Calibri" pitchFamily="34" charset="0"/>
                        </a:rPr>
                        <a:t> for factory</a:t>
                      </a:r>
                      <a:r>
                        <a:rPr lang="en-US" sz="1800" baseline="0" dirty="0" smtClean="0">
                          <a:latin typeface="Calibri" pitchFamily="34" charset="0"/>
                        </a:rPr>
                        <a:t> acceptance testing</a:t>
                      </a:r>
                      <a:r>
                        <a:rPr lang="en-US" sz="1800" dirty="0" smtClean="0">
                          <a:latin typeface="Calibri" pitchFamily="34" charset="0"/>
                        </a:rPr>
                        <a:t> and commissioning</a:t>
                      </a:r>
                      <a:endParaRPr lang="en-US" sz="1800" dirty="0">
                        <a:latin typeface="Calibri" pitchFamily="34" charset="0"/>
                      </a:endParaRPr>
                    </a:p>
                  </a:txBody>
                  <a:tcPr/>
                </a:tc>
              </a:tr>
              <a:tr h="355428">
                <a:tc>
                  <a:txBody>
                    <a:bodyPr/>
                    <a:lstStyle/>
                    <a:p>
                      <a:r>
                        <a:rPr lang="en-US" sz="1800" dirty="0" smtClean="0">
                          <a:latin typeface="Calibri" pitchFamily="34" charset="0"/>
                        </a:rPr>
                        <a:t>Construction</a:t>
                      </a:r>
                      <a:endParaRPr lang="en-US" sz="1800" dirty="0">
                        <a:latin typeface="Calibri" pitchFamily="34" charset="0"/>
                      </a:endParaRPr>
                    </a:p>
                  </a:txBody>
                  <a:tcPr/>
                </a:tc>
                <a:tc>
                  <a:txBody>
                    <a:bodyPr/>
                    <a:lstStyle/>
                    <a:p>
                      <a:r>
                        <a:rPr lang="en-US" sz="1800" dirty="0" smtClean="0">
                          <a:latin typeface="Calibri" pitchFamily="34" charset="0"/>
                        </a:rPr>
                        <a:t>Construction site safety and contractor safety. </a:t>
                      </a:r>
                      <a:endParaRPr lang="en-US" sz="1800" dirty="0">
                        <a:latin typeface="Calibri" pitchFamily="34" charset="0"/>
                      </a:endParaRPr>
                    </a:p>
                  </a:txBody>
                  <a:tcPr/>
                </a:tc>
              </a:tr>
              <a:tr h="888569">
                <a:tc>
                  <a:txBody>
                    <a:bodyPr/>
                    <a:lstStyle/>
                    <a:p>
                      <a:r>
                        <a:rPr lang="en-US" sz="1800" dirty="0" smtClean="0">
                          <a:latin typeface="Calibri" pitchFamily="34" charset="0"/>
                        </a:rPr>
                        <a:t>Commissioning</a:t>
                      </a:r>
                      <a:endParaRPr lang="en-US" sz="1800" dirty="0">
                        <a:latin typeface="Calibri" pitchFamily="34" charset="0"/>
                      </a:endParaRPr>
                    </a:p>
                  </a:txBody>
                  <a:tcPr/>
                </a:tc>
                <a:tc>
                  <a:txBody>
                    <a:bodyPr/>
                    <a:lstStyle/>
                    <a:p>
                      <a:r>
                        <a:rPr lang="en-US" sz="1800" dirty="0" smtClean="0">
                          <a:latin typeface="Calibri" pitchFamily="34" charset="0"/>
                        </a:rPr>
                        <a:t>Conduct </a:t>
                      </a:r>
                      <a:r>
                        <a:rPr lang="en-US" sz="1800" baseline="0" dirty="0" smtClean="0">
                          <a:latin typeface="Calibri" pitchFamily="34" charset="0"/>
                        </a:rPr>
                        <a:t> tests </a:t>
                      </a:r>
                      <a:r>
                        <a:rPr lang="en-US" sz="1800" dirty="0" smtClean="0">
                          <a:latin typeface="Calibri" pitchFamily="34" charset="0"/>
                        </a:rPr>
                        <a:t>including factory acceptance.  Pre-start up safety reviews. Development of SOPs.  Risk / exposure assessment. Management of residual risks.</a:t>
                      </a:r>
                      <a:endParaRPr lang="en-US" sz="1800" dirty="0">
                        <a:latin typeface="Calibri" pitchFamily="34" charset="0"/>
                      </a:endParaRPr>
                    </a:p>
                  </a:txBody>
                  <a:tcPr/>
                </a:tc>
              </a:tr>
              <a:tr h="621999">
                <a:tc>
                  <a:txBody>
                    <a:bodyPr/>
                    <a:lstStyle/>
                    <a:p>
                      <a:r>
                        <a:rPr lang="en-US" sz="1800" dirty="0" smtClean="0">
                          <a:latin typeface="Calibri" pitchFamily="34" charset="0"/>
                        </a:rPr>
                        <a:t>Start</a:t>
                      </a:r>
                      <a:r>
                        <a:rPr lang="en-US" sz="1800" baseline="0" dirty="0" smtClean="0">
                          <a:latin typeface="Calibri" pitchFamily="34" charset="0"/>
                        </a:rPr>
                        <a:t> Up and Occupancy</a:t>
                      </a:r>
                      <a:endParaRPr lang="en-US" sz="1800" dirty="0">
                        <a:latin typeface="Calibri" pitchFamily="34" charset="0"/>
                      </a:endParaRPr>
                    </a:p>
                  </a:txBody>
                  <a:tcPr/>
                </a:tc>
                <a:tc>
                  <a:txBody>
                    <a:bodyPr/>
                    <a:lstStyle/>
                    <a:p>
                      <a:r>
                        <a:rPr lang="en-US" sz="1800" dirty="0" smtClean="0">
                          <a:latin typeface="Calibri" pitchFamily="34" charset="0"/>
                        </a:rPr>
                        <a:t>Education. Management of change. Modification</a:t>
                      </a:r>
                      <a:r>
                        <a:rPr lang="en-US" sz="1800" baseline="0" dirty="0" smtClean="0">
                          <a:latin typeface="Calibri" pitchFamily="34" charset="0"/>
                        </a:rPr>
                        <a:t> of SOPs</a:t>
                      </a:r>
                      <a:endParaRPr lang="en-US" sz="1800" dirty="0">
                        <a:latin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609600" y="228600"/>
            <a:ext cx="8229600" cy="1246187"/>
          </a:xfrm>
        </p:spPr>
        <p:txBody>
          <a:bodyPr>
            <a:normAutofit/>
          </a:bodyPr>
          <a:lstStyle/>
          <a:p>
            <a:pPr>
              <a:defRPr/>
            </a:pPr>
            <a:r>
              <a:rPr lang="en-US" sz="4000" dirty="0" smtClean="0">
                <a:latin typeface="Calibri" pitchFamily="34" charset="0"/>
              </a:rPr>
              <a:t>Ability to influence H&amp;S design</a:t>
            </a:r>
            <a:endParaRPr lang="en-US" sz="4000" dirty="0">
              <a:latin typeface="Calibri" pitchFamily="34" charset="0"/>
            </a:endParaRPr>
          </a:p>
        </p:txBody>
      </p:sp>
      <p:sp>
        <p:nvSpPr>
          <p:cNvPr id="16387" name="Rectangle 3"/>
          <p:cNvSpPr>
            <a:spLocks noGrp="1" noChangeArrowheads="1"/>
          </p:cNvSpPr>
          <p:nvPr>
            <p:ph type="body" idx="1"/>
          </p:nvPr>
        </p:nvSpPr>
        <p:spPr>
          <a:xfrm>
            <a:off x="762000" y="5638800"/>
            <a:ext cx="7924800" cy="438150"/>
          </a:xfrm>
        </p:spPr>
        <p:txBody>
          <a:bodyPr/>
          <a:lstStyle/>
          <a:p>
            <a:pPr marL="609600" indent="-609600">
              <a:buFont typeface="Wingdings" pitchFamily="2" charset="2"/>
              <a:buNone/>
            </a:pPr>
            <a:r>
              <a:rPr lang="en-US" sz="1400" smtClean="0"/>
              <a:t>(Source: Szymberski, R., “Construction Project Safety Planning.” TAPPI Journal, Vol. 80, No. 11, pp. 69-74.)</a:t>
            </a:r>
          </a:p>
        </p:txBody>
      </p:sp>
      <p:sp>
        <p:nvSpPr>
          <p:cNvPr id="172036" name="Text Box 4"/>
          <p:cNvSpPr txBox="1">
            <a:spLocks noChangeArrowheads="1"/>
          </p:cNvSpPr>
          <p:nvPr/>
        </p:nvSpPr>
        <p:spPr bwMode="auto">
          <a:xfrm>
            <a:off x="1952625" y="1981200"/>
            <a:ext cx="1828800" cy="304800"/>
          </a:xfrm>
          <a:prstGeom prst="rect">
            <a:avLst/>
          </a:prstGeom>
          <a:solidFill>
            <a:srgbClr val="C0C0C0"/>
          </a:solidFill>
          <a:ln w="9525">
            <a:solidFill>
              <a:srgbClr val="000000"/>
            </a:solidFill>
            <a:miter lim="800000"/>
            <a:headEnd/>
            <a:tailEnd/>
          </a:ln>
        </p:spPr>
        <p:txBody>
          <a:bodyPr/>
          <a:lstStyle/>
          <a:p>
            <a:pPr algn="ctr">
              <a:spcBef>
                <a:spcPct val="20000"/>
              </a:spcBef>
              <a:buClr>
                <a:schemeClr val="tx1"/>
              </a:buClr>
              <a:buSzPct val="100000"/>
              <a:defRPr/>
            </a:pPr>
            <a:r>
              <a:rPr lang="en-US" altLang="zh-CN" sz="1400" b="1" dirty="0">
                <a:latin typeface="Arial" charset="0"/>
                <a:ea typeface="SimSun" pitchFamily="2" charset="-122"/>
              </a:rPr>
              <a:t>Conceptual Design</a:t>
            </a:r>
            <a:endParaRPr lang="en-US" sz="1400" b="1" dirty="0">
              <a:effectLst>
                <a:outerShdw blurRad="38100" dist="38100" dir="2700000" algn="tl">
                  <a:srgbClr val="000000"/>
                </a:outerShdw>
              </a:effectLst>
              <a:latin typeface="Arial" charset="0"/>
            </a:endParaRPr>
          </a:p>
        </p:txBody>
      </p:sp>
      <p:sp>
        <p:nvSpPr>
          <p:cNvPr id="172037" name="Text Box 5"/>
          <p:cNvSpPr txBox="1">
            <a:spLocks noChangeArrowheads="1"/>
          </p:cNvSpPr>
          <p:nvPr/>
        </p:nvSpPr>
        <p:spPr bwMode="auto">
          <a:xfrm>
            <a:off x="3114675" y="2514600"/>
            <a:ext cx="2266950" cy="304800"/>
          </a:xfrm>
          <a:prstGeom prst="rect">
            <a:avLst/>
          </a:prstGeom>
          <a:solidFill>
            <a:srgbClr val="C0C0C0"/>
          </a:solidFill>
          <a:ln w="9525">
            <a:solidFill>
              <a:srgbClr val="000000"/>
            </a:solidFill>
            <a:miter lim="800000"/>
            <a:headEnd/>
            <a:tailEnd/>
          </a:ln>
        </p:spPr>
        <p:txBody>
          <a:bodyPr/>
          <a:lstStyle/>
          <a:p>
            <a:pPr algn="ctr">
              <a:spcBef>
                <a:spcPct val="20000"/>
              </a:spcBef>
              <a:buClr>
                <a:schemeClr val="tx1"/>
              </a:buClr>
              <a:buSzPct val="100000"/>
              <a:defRPr/>
            </a:pPr>
            <a:r>
              <a:rPr lang="en-US" altLang="zh-CN" sz="1400" b="1">
                <a:latin typeface="Arial" charset="0"/>
                <a:ea typeface="SimSun" pitchFamily="2" charset="-122"/>
              </a:rPr>
              <a:t>Detailed Engineering</a:t>
            </a:r>
            <a:endParaRPr lang="en-US" sz="1400" b="1">
              <a:effectLst>
                <a:outerShdw blurRad="38100" dist="38100" dir="2700000" algn="tl">
                  <a:srgbClr val="000000"/>
                </a:outerShdw>
              </a:effectLst>
              <a:latin typeface="Arial" charset="0"/>
            </a:endParaRPr>
          </a:p>
        </p:txBody>
      </p:sp>
      <p:sp>
        <p:nvSpPr>
          <p:cNvPr id="172038" name="Text Box 6"/>
          <p:cNvSpPr txBox="1">
            <a:spLocks noChangeArrowheads="1"/>
          </p:cNvSpPr>
          <p:nvPr/>
        </p:nvSpPr>
        <p:spPr bwMode="auto">
          <a:xfrm>
            <a:off x="4543425" y="3048000"/>
            <a:ext cx="1524000" cy="304800"/>
          </a:xfrm>
          <a:prstGeom prst="rect">
            <a:avLst/>
          </a:prstGeom>
          <a:solidFill>
            <a:srgbClr val="C0C0C0"/>
          </a:solidFill>
          <a:ln w="9525">
            <a:solidFill>
              <a:srgbClr val="000000"/>
            </a:solidFill>
            <a:miter lim="800000"/>
            <a:headEnd/>
            <a:tailEnd/>
          </a:ln>
        </p:spPr>
        <p:txBody>
          <a:bodyPr/>
          <a:lstStyle/>
          <a:p>
            <a:pPr algn="ctr">
              <a:spcBef>
                <a:spcPct val="20000"/>
              </a:spcBef>
              <a:buClr>
                <a:schemeClr val="tx1"/>
              </a:buClr>
              <a:buSzPct val="100000"/>
              <a:defRPr/>
            </a:pPr>
            <a:r>
              <a:rPr lang="en-US" altLang="zh-CN" sz="1400" b="1" dirty="0">
                <a:latin typeface="Arial" charset="0"/>
                <a:ea typeface="SimSun" pitchFamily="2" charset="-122"/>
              </a:rPr>
              <a:t>Procurement</a:t>
            </a:r>
            <a:endParaRPr lang="en-US" sz="1400" b="1" dirty="0">
              <a:effectLst>
                <a:outerShdw blurRad="38100" dist="38100" dir="2700000" algn="tl">
                  <a:srgbClr val="000000"/>
                </a:outerShdw>
              </a:effectLst>
              <a:latin typeface="Times New Roman" pitchFamily="18" charset="0"/>
            </a:endParaRPr>
          </a:p>
        </p:txBody>
      </p:sp>
      <p:sp>
        <p:nvSpPr>
          <p:cNvPr id="172039" name="Text Box 7"/>
          <p:cNvSpPr txBox="1">
            <a:spLocks noChangeArrowheads="1"/>
          </p:cNvSpPr>
          <p:nvPr/>
        </p:nvSpPr>
        <p:spPr bwMode="auto">
          <a:xfrm>
            <a:off x="5381625" y="3581400"/>
            <a:ext cx="1876425" cy="304800"/>
          </a:xfrm>
          <a:prstGeom prst="rect">
            <a:avLst/>
          </a:prstGeom>
          <a:solidFill>
            <a:srgbClr val="C0C0C0"/>
          </a:solidFill>
          <a:ln w="9525">
            <a:solidFill>
              <a:srgbClr val="000000"/>
            </a:solidFill>
            <a:miter lim="800000"/>
            <a:headEnd/>
            <a:tailEnd/>
          </a:ln>
        </p:spPr>
        <p:txBody>
          <a:bodyPr/>
          <a:lstStyle/>
          <a:p>
            <a:pPr algn="ctr">
              <a:spcBef>
                <a:spcPct val="20000"/>
              </a:spcBef>
              <a:buClr>
                <a:schemeClr val="tx1"/>
              </a:buClr>
              <a:buSzPct val="100000"/>
              <a:defRPr/>
            </a:pPr>
            <a:r>
              <a:rPr lang="en-US" altLang="zh-CN" sz="1400" b="1" dirty="0">
                <a:latin typeface="Arial" charset="0"/>
                <a:ea typeface="SimSun" pitchFamily="2" charset="-122"/>
              </a:rPr>
              <a:t>Construction</a:t>
            </a:r>
            <a:endParaRPr lang="en-US" sz="1400" b="1" dirty="0">
              <a:effectLst>
                <a:outerShdw blurRad="38100" dist="38100" dir="2700000" algn="tl">
                  <a:srgbClr val="000000"/>
                </a:outerShdw>
              </a:effectLst>
              <a:latin typeface="Times New Roman" pitchFamily="18" charset="0"/>
            </a:endParaRPr>
          </a:p>
        </p:txBody>
      </p:sp>
      <p:sp>
        <p:nvSpPr>
          <p:cNvPr id="172040" name="Text Box 8"/>
          <p:cNvSpPr txBox="1">
            <a:spLocks noChangeArrowheads="1"/>
          </p:cNvSpPr>
          <p:nvPr/>
        </p:nvSpPr>
        <p:spPr bwMode="auto">
          <a:xfrm>
            <a:off x="7258050" y="4114800"/>
            <a:ext cx="942975" cy="304800"/>
          </a:xfrm>
          <a:prstGeom prst="rect">
            <a:avLst/>
          </a:prstGeom>
          <a:solidFill>
            <a:srgbClr val="C0C0C0"/>
          </a:solidFill>
          <a:ln w="9525">
            <a:solidFill>
              <a:srgbClr val="000000"/>
            </a:solidFill>
            <a:miter lim="800000"/>
            <a:headEnd/>
            <a:tailEnd/>
          </a:ln>
        </p:spPr>
        <p:txBody>
          <a:bodyPr/>
          <a:lstStyle/>
          <a:p>
            <a:pPr algn="ctr">
              <a:spcBef>
                <a:spcPct val="20000"/>
              </a:spcBef>
              <a:buClr>
                <a:schemeClr val="tx1"/>
              </a:buClr>
              <a:buSzPct val="100000"/>
              <a:defRPr/>
            </a:pPr>
            <a:r>
              <a:rPr lang="en-US" altLang="zh-CN" sz="1400" b="1">
                <a:latin typeface="Arial" charset="0"/>
                <a:ea typeface="SimSun" pitchFamily="2" charset="-122"/>
              </a:rPr>
              <a:t>Start-up</a:t>
            </a:r>
            <a:endParaRPr lang="en-US" sz="1400" b="1">
              <a:effectLst>
                <a:outerShdw blurRad="38100" dist="38100" dir="2700000" algn="tl">
                  <a:srgbClr val="000000"/>
                </a:outerShdw>
              </a:effectLst>
              <a:latin typeface="Times New Roman" pitchFamily="18" charset="0"/>
            </a:endParaRPr>
          </a:p>
        </p:txBody>
      </p:sp>
      <p:sp>
        <p:nvSpPr>
          <p:cNvPr id="172041" name="Text Box 9"/>
          <p:cNvSpPr txBox="1">
            <a:spLocks noChangeArrowheads="1"/>
          </p:cNvSpPr>
          <p:nvPr/>
        </p:nvSpPr>
        <p:spPr bwMode="auto">
          <a:xfrm>
            <a:off x="1114425" y="1905000"/>
            <a:ext cx="600075" cy="314325"/>
          </a:xfrm>
          <a:prstGeom prst="rect">
            <a:avLst/>
          </a:prstGeom>
          <a:noFill/>
          <a:ln w="9525">
            <a:noFill/>
            <a:miter lim="800000"/>
            <a:headEnd/>
            <a:tailEnd/>
          </a:ln>
        </p:spPr>
        <p:txBody>
          <a:bodyPr/>
          <a:lstStyle/>
          <a:p>
            <a:pPr algn="r">
              <a:spcBef>
                <a:spcPct val="20000"/>
              </a:spcBef>
              <a:buClr>
                <a:schemeClr val="tx1"/>
              </a:buClr>
              <a:buSzPct val="100000"/>
              <a:defRPr/>
            </a:pPr>
            <a:r>
              <a:rPr lang="en-US" altLang="zh-CN" sz="1400" dirty="0">
                <a:solidFill>
                  <a:schemeClr val="tx1"/>
                </a:solidFill>
                <a:latin typeface="Arial" charset="0"/>
                <a:ea typeface="SimSun" pitchFamily="2" charset="-122"/>
              </a:rPr>
              <a:t>High</a:t>
            </a:r>
            <a:endParaRPr lang="en-US" sz="1400" dirty="0">
              <a:solidFill>
                <a:schemeClr val="tx1"/>
              </a:solidFill>
              <a:effectLst>
                <a:outerShdw blurRad="38100" dist="38100" dir="2700000" algn="tl">
                  <a:srgbClr val="000000"/>
                </a:outerShdw>
              </a:effectLst>
              <a:latin typeface="Times New Roman" pitchFamily="18" charset="0"/>
            </a:endParaRPr>
          </a:p>
        </p:txBody>
      </p:sp>
      <p:sp>
        <p:nvSpPr>
          <p:cNvPr id="172042" name="Text Box 10"/>
          <p:cNvSpPr txBox="1">
            <a:spLocks noChangeArrowheads="1"/>
          </p:cNvSpPr>
          <p:nvPr/>
        </p:nvSpPr>
        <p:spPr bwMode="auto">
          <a:xfrm>
            <a:off x="1114425" y="4572000"/>
            <a:ext cx="600075" cy="333375"/>
          </a:xfrm>
          <a:prstGeom prst="rect">
            <a:avLst/>
          </a:prstGeom>
          <a:noFill/>
          <a:ln w="9525">
            <a:noFill/>
            <a:miter lim="800000"/>
            <a:headEnd/>
            <a:tailEnd/>
          </a:ln>
        </p:spPr>
        <p:txBody>
          <a:bodyPr/>
          <a:lstStyle/>
          <a:p>
            <a:pPr algn="r">
              <a:spcBef>
                <a:spcPct val="20000"/>
              </a:spcBef>
              <a:buClr>
                <a:schemeClr val="tx1"/>
              </a:buClr>
              <a:buSzPct val="100000"/>
              <a:defRPr/>
            </a:pPr>
            <a:r>
              <a:rPr lang="en-US" altLang="zh-CN" sz="1400" dirty="0">
                <a:solidFill>
                  <a:schemeClr val="tx1"/>
                </a:solidFill>
                <a:latin typeface="Arial" charset="0"/>
                <a:ea typeface="SimSun" pitchFamily="2" charset="-122"/>
              </a:rPr>
              <a:t>Low</a:t>
            </a:r>
            <a:endParaRPr lang="en-US" sz="1400" dirty="0">
              <a:solidFill>
                <a:schemeClr val="tx1"/>
              </a:solidFill>
              <a:effectLst>
                <a:outerShdw blurRad="38100" dist="38100" dir="2700000" algn="tl">
                  <a:srgbClr val="000000"/>
                </a:outerShdw>
              </a:effectLst>
              <a:latin typeface="Times New Roman" pitchFamily="18" charset="0"/>
            </a:endParaRPr>
          </a:p>
        </p:txBody>
      </p:sp>
      <p:sp>
        <p:nvSpPr>
          <p:cNvPr id="172043" name="Text Box 11"/>
          <p:cNvSpPr txBox="1">
            <a:spLocks noChangeArrowheads="1"/>
          </p:cNvSpPr>
          <p:nvPr/>
        </p:nvSpPr>
        <p:spPr bwMode="auto">
          <a:xfrm>
            <a:off x="1724025" y="4933950"/>
            <a:ext cx="1057275" cy="247650"/>
          </a:xfrm>
          <a:prstGeom prst="rect">
            <a:avLst/>
          </a:prstGeom>
          <a:noFill/>
          <a:ln w="9525">
            <a:noFill/>
            <a:miter lim="800000"/>
            <a:headEnd/>
            <a:tailEnd/>
          </a:ln>
        </p:spPr>
        <p:txBody>
          <a:bodyPr/>
          <a:lstStyle/>
          <a:p>
            <a:pPr>
              <a:spcBef>
                <a:spcPct val="20000"/>
              </a:spcBef>
              <a:buClr>
                <a:schemeClr val="tx1"/>
              </a:buClr>
              <a:buSzPct val="100000"/>
              <a:defRPr/>
            </a:pPr>
            <a:r>
              <a:rPr lang="en-US" altLang="zh-CN" sz="1400" dirty="0">
                <a:solidFill>
                  <a:schemeClr val="tx1"/>
                </a:solidFill>
                <a:latin typeface="Arial" charset="0"/>
                <a:ea typeface="SimSun" pitchFamily="2" charset="-122"/>
              </a:rPr>
              <a:t>Start date</a:t>
            </a:r>
            <a:endParaRPr lang="en-US" sz="1400" dirty="0">
              <a:solidFill>
                <a:schemeClr val="tx1"/>
              </a:solidFill>
              <a:effectLst>
                <a:outerShdw blurRad="38100" dist="38100" dir="2700000" algn="tl">
                  <a:srgbClr val="000000"/>
                </a:outerShdw>
              </a:effectLst>
              <a:latin typeface="Times New Roman" pitchFamily="18" charset="0"/>
            </a:endParaRPr>
          </a:p>
        </p:txBody>
      </p:sp>
      <p:sp>
        <p:nvSpPr>
          <p:cNvPr id="172044" name="Text Box 12"/>
          <p:cNvSpPr txBox="1">
            <a:spLocks noChangeArrowheads="1"/>
          </p:cNvSpPr>
          <p:nvPr/>
        </p:nvSpPr>
        <p:spPr bwMode="auto">
          <a:xfrm>
            <a:off x="7419975" y="4933950"/>
            <a:ext cx="933450" cy="247650"/>
          </a:xfrm>
          <a:prstGeom prst="rect">
            <a:avLst/>
          </a:prstGeom>
          <a:noFill/>
          <a:ln w="9525">
            <a:noFill/>
            <a:miter lim="800000"/>
            <a:headEnd/>
            <a:tailEnd/>
          </a:ln>
        </p:spPr>
        <p:txBody>
          <a:bodyPr/>
          <a:lstStyle/>
          <a:p>
            <a:pPr algn="r">
              <a:spcBef>
                <a:spcPct val="20000"/>
              </a:spcBef>
              <a:buClr>
                <a:schemeClr val="tx1"/>
              </a:buClr>
              <a:buSzPct val="100000"/>
              <a:defRPr/>
            </a:pPr>
            <a:r>
              <a:rPr lang="en-US" altLang="zh-CN" sz="1400" dirty="0">
                <a:solidFill>
                  <a:schemeClr val="tx1"/>
                </a:solidFill>
                <a:latin typeface="Arial" charset="0"/>
                <a:ea typeface="SimSun" pitchFamily="2" charset="-122"/>
              </a:rPr>
              <a:t>End date</a:t>
            </a:r>
            <a:endParaRPr lang="en-US" sz="1400" dirty="0">
              <a:solidFill>
                <a:schemeClr val="tx1"/>
              </a:solidFill>
              <a:effectLst>
                <a:outerShdw blurRad="38100" dist="38100" dir="2700000" algn="tl">
                  <a:srgbClr val="000000"/>
                </a:outerShdw>
              </a:effectLst>
              <a:latin typeface="Times New Roman" pitchFamily="18" charset="0"/>
            </a:endParaRPr>
          </a:p>
        </p:txBody>
      </p:sp>
      <p:sp>
        <p:nvSpPr>
          <p:cNvPr id="172045" name="Text Box 13"/>
          <p:cNvSpPr txBox="1">
            <a:spLocks noChangeArrowheads="1"/>
          </p:cNvSpPr>
          <p:nvPr/>
        </p:nvSpPr>
        <p:spPr bwMode="auto">
          <a:xfrm>
            <a:off x="276225" y="3048000"/>
            <a:ext cx="1476375" cy="1143000"/>
          </a:xfrm>
          <a:prstGeom prst="rect">
            <a:avLst/>
          </a:prstGeom>
          <a:noFill/>
          <a:ln w="9525">
            <a:noFill/>
            <a:miter lim="800000"/>
            <a:headEnd/>
            <a:tailEnd/>
          </a:ln>
        </p:spPr>
        <p:txBody>
          <a:bodyPr/>
          <a:lstStyle/>
          <a:p>
            <a:pPr algn="ctr">
              <a:spcBef>
                <a:spcPct val="20000"/>
              </a:spcBef>
              <a:buClr>
                <a:schemeClr val="tx1"/>
              </a:buClr>
              <a:buSzPct val="100000"/>
              <a:defRPr/>
            </a:pPr>
            <a:r>
              <a:rPr lang="en-US" altLang="zh-CN" sz="2000" dirty="0">
                <a:solidFill>
                  <a:schemeClr val="tx1"/>
                </a:solidFill>
                <a:latin typeface="Arial" charset="0"/>
                <a:ea typeface="SimSun" pitchFamily="2" charset="-122"/>
              </a:rPr>
              <a:t>Ability to Influence </a:t>
            </a:r>
            <a:r>
              <a:rPr lang="en-US" altLang="zh-CN" sz="2000" dirty="0" smtClean="0">
                <a:solidFill>
                  <a:schemeClr val="tx1"/>
                </a:solidFill>
                <a:latin typeface="Arial" charset="0"/>
                <a:ea typeface="SimSun" pitchFamily="2" charset="-122"/>
              </a:rPr>
              <a:t>H&amp;S</a:t>
            </a:r>
            <a:endParaRPr lang="en-US" sz="2000" dirty="0">
              <a:solidFill>
                <a:schemeClr val="tx1"/>
              </a:solidFill>
              <a:effectLst>
                <a:outerShdw blurRad="38100" dist="38100" dir="2700000" algn="tl">
                  <a:srgbClr val="000000"/>
                </a:outerShdw>
              </a:effectLst>
              <a:latin typeface="Times New Roman" pitchFamily="18" charset="0"/>
            </a:endParaRPr>
          </a:p>
        </p:txBody>
      </p:sp>
      <p:sp>
        <p:nvSpPr>
          <p:cNvPr id="172046" name="Text Box 14"/>
          <p:cNvSpPr txBox="1">
            <a:spLocks noChangeArrowheads="1"/>
          </p:cNvSpPr>
          <p:nvPr/>
        </p:nvSpPr>
        <p:spPr bwMode="auto">
          <a:xfrm>
            <a:off x="3705225" y="5110163"/>
            <a:ext cx="2466975" cy="342900"/>
          </a:xfrm>
          <a:prstGeom prst="rect">
            <a:avLst/>
          </a:prstGeom>
          <a:noFill/>
          <a:ln w="9525">
            <a:noFill/>
            <a:miter lim="800000"/>
            <a:headEnd/>
            <a:tailEnd/>
          </a:ln>
        </p:spPr>
        <p:txBody>
          <a:bodyPr/>
          <a:lstStyle/>
          <a:p>
            <a:pPr algn="ctr">
              <a:spcBef>
                <a:spcPct val="20000"/>
              </a:spcBef>
              <a:buClr>
                <a:schemeClr val="tx1"/>
              </a:buClr>
              <a:buSzPct val="100000"/>
              <a:defRPr/>
            </a:pPr>
            <a:r>
              <a:rPr lang="en-US" altLang="zh-CN" sz="2000" dirty="0">
                <a:solidFill>
                  <a:schemeClr val="tx1"/>
                </a:solidFill>
                <a:latin typeface="Arial" charset="0"/>
                <a:ea typeface="SimSun" pitchFamily="2" charset="-122"/>
              </a:rPr>
              <a:t>Project Schedule</a:t>
            </a:r>
            <a:endParaRPr lang="en-US" sz="2000" dirty="0">
              <a:solidFill>
                <a:schemeClr val="tx1"/>
              </a:solidFill>
              <a:effectLst>
                <a:outerShdw blurRad="38100" dist="38100" dir="2700000" algn="tl">
                  <a:srgbClr val="000000"/>
                </a:outerShdw>
              </a:effectLst>
              <a:latin typeface="Times New Roman" pitchFamily="18" charset="0"/>
            </a:endParaRPr>
          </a:p>
        </p:txBody>
      </p:sp>
      <p:sp>
        <p:nvSpPr>
          <p:cNvPr id="16399" name="Line 15"/>
          <p:cNvSpPr>
            <a:spLocks noChangeShapeType="1"/>
          </p:cNvSpPr>
          <p:nvPr/>
        </p:nvSpPr>
        <p:spPr bwMode="auto">
          <a:xfrm flipV="1">
            <a:off x="1724025" y="1766888"/>
            <a:ext cx="9525" cy="3109912"/>
          </a:xfrm>
          <a:prstGeom prst="line">
            <a:avLst/>
          </a:prstGeom>
          <a:noFill/>
          <a:ln w="38100">
            <a:solidFill>
              <a:srgbClr val="000000"/>
            </a:solidFill>
            <a:round/>
            <a:headEnd/>
            <a:tailEnd type="triangle" w="med" len="lg"/>
          </a:ln>
        </p:spPr>
        <p:txBody>
          <a:bodyPr/>
          <a:lstStyle/>
          <a:p>
            <a:endParaRPr lang="en-US"/>
          </a:p>
        </p:txBody>
      </p:sp>
      <p:sp>
        <p:nvSpPr>
          <p:cNvPr id="16400" name="Line 16"/>
          <p:cNvSpPr>
            <a:spLocks noChangeShapeType="1"/>
          </p:cNvSpPr>
          <p:nvPr/>
        </p:nvSpPr>
        <p:spPr bwMode="auto">
          <a:xfrm>
            <a:off x="1714500" y="4876800"/>
            <a:ext cx="6553200" cy="0"/>
          </a:xfrm>
          <a:prstGeom prst="line">
            <a:avLst/>
          </a:prstGeom>
          <a:noFill/>
          <a:ln w="38100">
            <a:solidFill>
              <a:srgbClr val="000000"/>
            </a:solidFill>
            <a:round/>
            <a:headEnd/>
            <a:tailEnd type="triangle" w="med" len="lg"/>
          </a:ln>
        </p:spPr>
        <p:txBody>
          <a:bodyPr/>
          <a:lstStyle/>
          <a:p>
            <a:endParaRPr lang="en-US"/>
          </a:p>
        </p:txBody>
      </p:sp>
      <p:sp>
        <p:nvSpPr>
          <p:cNvPr id="16401" name="Arc 17"/>
          <p:cNvSpPr>
            <a:spLocks/>
          </p:cNvSpPr>
          <p:nvPr/>
        </p:nvSpPr>
        <p:spPr bwMode="auto">
          <a:xfrm rot="10800000">
            <a:off x="1800225" y="1828800"/>
            <a:ext cx="7315200" cy="2971800"/>
          </a:xfrm>
          <a:custGeom>
            <a:avLst/>
            <a:gdLst>
              <a:gd name="T0" fmla="*/ 382982030 w 21551"/>
              <a:gd name="T1" fmla="*/ 0 h 21343"/>
              <a:gd name="T2" fmla="*/ 2147483647 w 21551"/>
              <a:gd name="T3" fmla="*/ 385564836 h 21343"/>
              <a:gd name="T4" fmla="*/ 0 w 21551"/>
              <a:gd name="T5" fmla="*/ 413793514 h 21343"/>
              <a:gd name="T6" fmla="*/ 0 60000 65536"/>
              <a:gd name="T7" fmla="*/ 0 60000 65536"/>
              <a:gd name="T8" fmla="*/ 0 60000 65536"/>
              <a:gd name="T9" fmla="*/ 0 w 21551"/>
              <a:gd name="T10" fmla="*/ 0 h 21343"/>
              <a:gd name="T11" fmla="*/ 21551 w 21551"/>
              <a:gd name="T12" fmla="*/ 21343 h 21343"/>
            </a:gdLst>
            <a:ahLst/>
            <a:cxnLst>
              <a:cxn ang="T6">
                <a:pos x="T0" y="T1"/>
              </a:cxn>
              <a:cxn ang="T7">
                <a:pos x="T2" y="T3"/>
              </a:cxn>
              <a:cxn ang="T8">
                <a:pos x="T4" y="T5"/>
              </a:cxn>
            </a:cxnLst>
            <a:rect l="T9" t="T10" r="T11" b="T12"/>
            <a:pathLst>
              <a:path w="21551" h="21343" fill="none" extrusionOk="0">
                <a:moveTo>
                  <a:pt x="3323" y="0"/>
                </a:moveTo>
                <a:cubicBezTo>
                  <a:pt x="13300" y="1554"/>
                  <a:pt x="20870" y="9812"/>
                  <a:pt x="21550" y="19887"/>
                </a:cubicBezTo>
              </a:path>
              <a:path w="21551" h="21343" stroke="0" extrusionOk="0">
                <a:moveTo>
                  <a:pt x="3323" y="0"/>
                </a:moveTo>
                <a:cubicBezTo>
                  <a:pt x="13300" y="1554"/>
                  <a:pt x="20870" y="9812"/>
                  <a:pt x="21550" y="19887"/>
                </a:cubicBezTo>
                <a:lnTo>
                  <a:pt x="0" y="21343"/>
                </a:lnTo>
                <a:close/>
              </a:path>
            </a:pathLst>
          </a:custGeom>
          <a:noFill/>
          <a:ln w="19050">
            <a:solidFill>
              <a:srgbClr val="000000"/>
            </a:solidFill>
            <a:round/>
            <a:headEnd/>
            <a:tailEnd/>
          </a:ln>
        </p:spPr>
        <p:txBody>
          <a:bodyPr/>
          <a:lstStyle/>
          <a:p>
            <a:endParaRPr lang="en-US"/>
          </a:p>
        </p:txBody>
      </p:sp>
      <p:sp>
        <p:nvSpPr>
          <p:cNvPr id="16402" name="Line 18"/>
          <p:cNvSpPr>
            <a:spLocks noChangeShapeType="1"/>
          </p:cNvSpPr>
          <p:nvPr/>
        </p:nvSpPr>
        <p:spPr bwMode="auto">
          <a:xfrm>
            <a:off x="3095625" y="3190875"/>
            <a:ext cx="1714500" cy="762000"/>
          </a:xfrm>
          <a:prstGeom prst="line">
            <a:avLst/>
          </a:prstGeom>
          <a:noFill/>
          <a:ln w="63500">
            <a:solidFill>
              <a:srgbClr val="FF0000"/>
            </a:solidFill>
            <a:round/>
            <a:headEnd/>
            <a:tailEnd type="triangle" w="med" len="med"/>
          </a:ln>
        </p:spPr>
        <p:txBody>
          <a:bodyPr wrap="none" anchor="ctr"/>
          <a:lstStyle/>
          <a:p>
            <a:endParaRPr lang="en-US"/>
          </a:p>
        </p:txBody>
      </p:sp>
      <p:sp>
        <p:nvSpPr>
          <p:cNvPr id="22" name="Freeform 21"/>
          <p:cNvSpPr/>
          <p:nvPr/>
        </p:nvSpPr>
        <p:spPr bwMode="auto">
          <a:xfrm>
            <a:off x="1722120" y="2179320"/>
            <a:ext cx="2773680" cy="1844040"/>
          </a:xfrm>
          <a:custGeom>
            <a:avLst/>
            <a:gdLst>
              <a:gd name="connsiteX0" fmla="*/ 0 w 2773680"/>
              <a:gd name="connsiteY0" fmla="*/ 1844040 h 1844040"/>
              <a:gd name="connsiteX1" fmla="*/ 472440 w 2773680"/>
              <a:gd name="connsiteY1" fmla="*/ 1737360 h 1844040"/>
              <a:gd name="connsiteX2" fmla="*/ 899160 w 2773680"/>
              <a:gd name="connsiteY2" fmla="*/ 1569720 h 1844040"/>
              <a:gd name="connsiteX3" fmla="*/ 1234440 w 2773680"/>
              <a:gd name="connsiteY3" fmla="*/ 1417320 h 1844040"/>
              <a:gd name="connsiteX4" fmla="*/ 1600200 w 2773680"/>
              <a:gd name="connsiteY4" fmla="*/ 1203960 h 1844040"/>
              <a:gd name="connsiteX5" fmla="*/ 1905000 w 2773680"/>
              <a:gd name="connsiteY5" fmla="*/ 990600 h 1844040"/>
              <a:gd name="connsiteX6" fmla="*/ 2164080 w 2773680"/>
              <a:gd name="connsiteY6" fmla="*/ 777240 h 1844040"/>
              <a:gd name="connsiteX7" fmla="*/ 2423160 w 2773680"/>
              <a:gd name="connsiteY7" fmla="*/ 518160 h 1844040"/>
              <a:gd name="connsiteX8" fmla="*/ 2667000 w 2773680"/>
              <a:gd name="connsiteY8" fmla="*/ 213360 h 1844040"/>
              <a:gd name="connsiteX9" fmla="*/ 2773680 w 2773680"/>
              <a:gd name="connsiteY9" fmla="*/ 0 h 1844040"/>
              <a:gd name="connsiteX10" fmla="*/ 2773680 w 2773680"/>
              <a:gd name="connsiteY10" fmla="*/ 0 h 1844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73680" h="1844040">
                <a:moveTo>
                  <a:pt x="0" y="1844040"/>
                </a:moveTo>
                <a:cubicBezTo>
                  <a:pt x="161290" y="1813560"/>
                  <a:pt x="322580" y="1783080"/>
                  <a:pt x="472440" y="1737360"/>
                </a:cubicBezTo>
                <a:cubicBezTo>
                  <a:pt x="622300" y="1691640"/>
                  <a:pt x="772160" y="1623060"/>
                  <a:pt x="899160" y="1569720"/>
                </a:cubicBezTo>
                <a:cubicBezTo>
                  <a:pt x="1026160" y="1516380"/>
                  <a:pt x="1117600" y="1478280"/>
                  <a:pt x="1234440" y="1417320"/>
                </a:cubicBezTo>
                <a:cubicBezTo>
                  <a:pt x="1351280" y="1356360"/>
                  <a:pt x="1488440" y="1275080"/>
                  <a:pt x="1600200" y="1203960"/>
                </a:cubicBezTo>
                <a:cubicBezTo>
                  <a:pt x="1711960" y="1132840"/>
                  <a:pt x="1811020" y="1061720"/>
                  <a:pt x="1905000" y="990600"/>
                </a:cubicBezTo>
                <a:cubicBezTo>
                  <a:pt x="1998980" y="919480"/>
                  <a:pt x="2077720" y="855980"/>
                  <a:pt x="2164080" y="777240"/>
                </a:cubicBezTo>
                <a:cubicBezTo>
                  <a:pt x="2250440" y="698500"/>
                  <a:pt x="2339340" y="612140"/>
                  <a:pt x="2423160" y="518160"/>
                </a:cubicBezTo>
                <a:cubicBezTo>
                  <a:pt x="2506980" y="424180"/>
                  <a:pt x="2608580" y="299720"/>
                  <a:pt x="2667000" y="213360"/>
                </a:cubicBezTo>
                <a:cubicBezTo>
                  <a:pt x="2725420" y="127000"/>
                  <a:pt x="2773680" y="0"/>
                  <a:pt x="2773680" y="0"/>
                </a:cubicBezTo>
                <a:lnTo>
                  <a:pt x="2773680" y="0"/>
                </a:lnTo>
              </a:path>
            </a:pathLst>
          </a:custGeom>
          <a:noFill/>
          <a:ln w="9525" cap="flat" cmpd="sng" algn="ctr">
            <a:solidFill>
              <a:srgbClr val="12A26B"/>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3E73C2"/>
              </a:solidFill>
              <a:effectLst/>
              <a:latin typeface="Arial" charset="0"/>
            </a:endParaRPr>
          </a:p>
        </p:txBody>
      </p:sp>
      <p:sp>
        <p:nvSpPr>
          <p:cNvPr id="23" name="TextBox 22"/>
          <p:cNvSpPr txBox="1"/>
          <p:nvPr/>
        </p:nvSpPr>
        <p:spPr>
          <a:xfrm>
            <a:off x="1828800" y="3962400"/>
            <a:ext cx="1447800" cy="369332"/>
          </a:xfrm>
          <a:prstGeom prst="rect">
            <a:avLst/>
          </a:prstGeom>
          <a:noFill/>
        </p:spPr>
        <p:txBody>
          <a:bodyPr wrap="square" rtlCol="0">
            <a:spAutoFit/>
          </a:bodyPr>
          <a:lstStyle/>
          <a:p>
            <a:r>
              <a:rPr lang="en-US" dirty="0" smtClean="0">
                <a:solidFill>
                  <a:srgbClr val="12A26B"/>
                </a:solidFill>
              </a:rPr>
              <a:t>Cost</a:t>
            </a:r>
            <a:endParaRPr lang="en-US" dirty="0">
              <a:solidFill>
                <a:srgbClr val="12A26B"/>
              </a:solidFill>
            </a:endParaRPr>
          </a:p>
        </p:txBody>
      </p:sp>
      <p:sp>
        <p:nvSpPr>
          <p:cNvPr id="24" name="Freeform 23"/>
          <p:cNvSpPr/>
          <p:nvPr/>
        </p:nvSpPr>
        <p:spPr bwMode="auto">
          <a:xfrm>
            <a:off x="1828800" y="2286000"/>
            <a:ext cx="2667000" cy="2362200"/>
          </a:xfrm>
          <a:custGeom>
            <a:avLst/>
            <a:gdLst>
              <a:gd name="connsiteX0" fmla="*/ 0 w 2705100"/>
              <a:gd name="connsiteY0" fmla="*/ 0 h 2760980"/>
              <a:gd name="connsiteX1" fmla="*/ 152400 w 2705100"/>
              <a:gd name="connsiteY1" fmla="*/ 365760 h 2760980"/>
              <a:gd name="connsiteX2" fmla="*/ 365760 w 2705100"/>
              <a:gd name="connsiteY2" fmla="*/ 655320 h 2760980"/>
              <a:gd name="connsiteX3" fmla="*/ 609600 w 2705100"/>
              <a:gd name="connsiteY3" fmla="*/ 960120 h 2760980"/>
              <a:gd name="connsiteX4" fmla="*/ 1036320 w 2705100"/>
              <a:gd name="connsiteY4" fmla="*/ 1432560 h 2760980"/>
              <a:gd name="connsiteX5" fmla="*/ 1645920 w 2705100"/>
              <a:gd name="connsiteY5" fmla="*/ 2026920 h 2760980"/>
              <a:gd name="connsiteX6" fmla="*/ 2042160 w 2705100"/>
              <a:gd name="connsiteY6" fmla="*/ 2331720 h 2760980"/>
              <a:gd name="connsiteX7" fmla="*/ 2606040 w 2705100"/>
              <a:gd name="connsiteY7" fmla="*/ 2697480 h 2760980"/>
              <a:gd name="connsiteX8" fmla="*/ 2636520 w 2705100"/>
              <a:gd name="connsiteY8" fmla="*/ 2712720 h 27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5100" h="2760980">
                <a:moveTo>
                  <a:pt x="0" y="0"/>
                </a:moveTo>
                <a:cubicBezTo>
                  <a:pt x="45720" y="128270"/>
                  <a:pt x="91440" y="256540"/>
                  <a:pt x="152400" y="365760"/>
                </a:cubicBezTo>
                <a:cubicBezTo>
                  <a:pt x="213360" y="474980"/>
                  <a:pt x="289560" y="556260"/>
                  <a:pt x="365760" y="655320"/>
                </a:cubicBezTo>
                <a:cubicBezTo>
                  <a:pt x="441960" y="754380"/>
                  <a:pt x="497840" y="830580"/>
                  <a:pt x="609600" y="960120"/>
                </a:cubicBezTo>
                <a:cubicBezTo>
                  <a:pt x="721360" y="1089660"/>
                  <a:pt x="863600" y="1254760"/>
                  <a:pt x="1036320" y="1432560"/>
                </a:cubicBezTo>
                <a:cubicBezTo>
                  <a:pt x="1209040" y="1610360"/>
                  <a:pt x="1478280" y="1877060"/>
                  <a:pt x="1645920" y="2026920"/>
                </a:cubicBezTo>
                <a:cubicBezTo>
                  <a:pt x="1813560" y="2176780"/>
                  <a:pt x="1882140" y="2219960"/>
                  <a:pt x="2042160" y="2331720"/>
                </a:cubicBezTo>
                <a:cubicBezTo>
                  <a:pt x="2202180" y="2443480"/>
                  <a:pt x="2506980" y="2633980"/>
                  <a:pt x="2606040" y="2697480"/>
                </a:cubicBezTo>
                <a:cubicBezTo>
                  <a:pt x="2705100" y="2760980"/>
                  <a:pt x="2670810" y="2736850"/>
                  <a:pt x="2636520" y="2712720"/>
                </a:cubicBezTo>
              </a:path>
            </a:pathLst>
          </a:custGeom>
          <a:noFill/>
          <a:ln w="9525"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3E73C2"/>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295400" y="1447800"/>
            <a:ext cx="6400800" cy="4419600"/>
          </a:xfrm>
          <a:prstGeom prst="rect">
            <a:avLst/>
          </a:prstGeom>
          <a:gradFill rotWithShape="1">
            <a:gsLst>
              <a:gs pos="0">
                <a:schemeClr val="bg1"/>
              </a:gs>
              <a:gs pos="100000">
                <a:schemeClr val="bg2"/>
              </a:gs>
            </a:gsLst>
            <a:path path="rect">
              <a:fillToRect t="100000" r="100000"/>
            </a:path>
          </a:gradFill>
          <a:ln w="9525">
            <a:solidFill>
              <a:schemeClr val="tx1"/>
            </a:solidFill>
            <a:miter lim="800000"/>
            <a:headEnd/>
            <a:tailEnd/>
          </a:ln>
          <a:effectLst/>
        </p:spPr>
        <p:txBody>
          <a:bodyPr wrap="none" anchor="ctr"/>
          <a:lstStyle/>
          <a:p>
            <a:endParaRPr lang="en-US"/>
          </a:p>
        </p:txBody>
      </p:sp>
      <p:sp>
        <p:nvSpPr>
          <p:cNvPr id="35843" name="AutoShape 3"/>
          <p:cNvSpPr>
            <a:spLocks noChangeArrowheads="1"/>
          </p:cNvSpPr>
          <p:nvPr/>
        </p:nvSpPr>
        <p:spPr bwMode="auto">
          <a:xfrm rot="-1668787">
            <a:off x="2184400" y="2816225"/>
            <a:ext cx="4724400" cy="1763713"/>
          </a:xfrm>
          <a:prstGeom prst="rightArrow">
            <a:avLst>
              <a:gd name="adj1" fmla="val 50000"/>
              <a:gd name="adj2" fmla="val 66967"/>
            </a:avLst>
          </a:prstGeom>
          <a:gradFill rotWithShape="1">
            <a:gsLst>
              <a:gs pos="0">
                <a:srgbClr val="008000"/>
              </a:gs>
              <a:gs pos="100000">
                <a:srgbClr val="FF2929"/>
              </a:gs>
            </a:gsLst>
            <a:path path="rect">
              <a:fillToRect t="100000" r="100000"/>
            </a:path>
          </a:gradFill>
          <a:ln w="9525">
            <a:solidFill>
              <a:schemeClr val="tx1"/>
            </a:solidFill>
            <a:miter lim="800000"/>
            <a:headEnd/>
            <a:tailEnd/>
          </a:ln>
          <a:effectLst/>
        </p:spPr>
        <p:txBody>
          <a:bodyPr wrap="none" anchor="ctr"/>
          <a:lstStyle/>
          <a:p>
            <a:pPr algn="ctr"/>
            <a:r>
              <a:rPr lang="en-US">
                <a:cs typeface="Arial" charset="0"/>
              </a:rPr>
              <a:t>Exposure Risk</a:t>
            </a:r>
          </a:p>
        </p:txBody>
      </p:sp>
      <p:sp>
        <p:nvSpPr>
          <p:cNvPr id="35844" name="Text Box 4"/>
          <p:cNvSpPr txBox="1">
            <a:spLocks noChangeArrowheads="1"/>
          </p:cNvSpPr>
          <p:nvPr/>
        </p:nvSpPr>
        <p:spPr bwMode="auto">
          <a:xfrm>
            <a:off x="3289300" y="6248400"/>
            <a:ext cx="2590800" cy="366713"/>
          </a:xfrm>
          <a:prstGeom prst="rect">
            <a:avLst/>
          </a:prstGeom>
          <a:noFill/>
          <a:ln w="9525">
            <a:noFill/>
            <a:miter lim="800000"/>
            <a:headEnd/>
            <a:tailEnd/>
          </a:ln>
          <a:effectLst/>
        </p:spPr>
        <p:txBody>
          <a:bodyPr>
            <a:spAutoFit/>
          </a:bodyPr>
          <a:lstStyle/>
          <a:p>
            <a:pPr algn="ctr">
              <a:spcBef>
                <a:spcPct val="50000"/>
              </a:spcBef>
            </a:pPr>
            <a:r>
              <a:rPr lang="en-US" b="1">
                <a:cs typeface="Arial" charset="0"/>
              </a:rPr>
              <a:t>Physical Form</a:t>
            </a:r>
          </a:p>
        </p:txBody>
      </p:sp>
      <p:sp>
        <p:nvSpPr>
          <p:cNvPr id="35845" name="Text Box 5"/>
          <p:cNvSpPr txBox="1">
            <a:spLocks noChangeArrowheads="1"/>
          </p:cNvSpPr>
          <p:nvPr/>
        </p:nvSpPr>
        <p:spPr bwMode="auto">
          <a:xfrm>
            <a:off x="7696200" y="3276600"/>
            <a:ext cx="1447800" cy="641350"/>
          </a:xfrm>
          <a:prstGeom prst="rect">
            <a:avLst/>
          </a:prstGeom>
          <a:noFill/>
          <a:ln w="9525">
            <a:noFill/>
            <a:miter lim="800000"/>
            <a:headEnd/>
            <a:tailEnd/>
          </a:ln>
          <a:effectLst/>
        </p:spPr>
        <p:txBody>
          <a:bodyPr>
            <a:spAutoFit/>
          </a:bodyPr>
          <a:lstStyle/>
          <a:p>
            <a:pPr algn="ctr">
              <a:spcBef>
                <a:spcPct val="50000"/>
              </a:spcBef>
            </a:pPr>
            <a:r>
              <a:rPr lang="en-US" b="1">
                <a:cs typeface="Arial" charset="0"/>
              </a:rPr>
              <a:t>Task Duration</a:t>
            </a:r>
          </a:p>
        </p:txBody>
      </p:sp>
      <p:sp>
        <p:nvSpPr>
          <p:cNvPr id="35846" name="Text Box 6"/>
          <p:cNvSpPr txBox="1">
            <a:spLocks noChangeArrowheads="1"/>
          </p:cNvSpPr>
          <p:nvPr/>
        </p:nvSpPr>
        <p:spPr bwMode="auto">
          <a:xfrm>
            <a:off x="0" y="3327400"/>
            <a:ext cx="1371600" cy="366713"/>
          </a:xfrm>
          <a:prstGeom prst="rect">
            <a:avLst/>
          </a:prstGeom>
          <a:noFill/>
          <a:ln w="9525">
            <a:noFill/>
            <a:miter lim="800000"/>
            <a:headEnd/>
            <a:tailEnd/>
          </a:ln>
          <a:effectLst/>
        </p:spPr>
        <p:txBody>
          <a:bodyPr>
            <a:spAutoFit/>
          </a:bodyPr>
          <a:lstStyle/>
          <a:p>
            <a:pPr>
              <a:spcBef>
                <a:spcPct val="50000"/>
              </a:spcBef>
            </a:pPr>
            <a:r>
              <a:rPr lang="en-US" b="1">
                <a:cs typeface="Arial" charset="0"/>
              </a:rPr>
              <a:t>Quantity</a:t>
            </a:r>
          </a:p>
        </p:txBody>
      </p:sp>
      <p:sp>
        <p:nvSpPr>
          <p:cNvPr id="35847" name="Text Box 7"/>
          <p:cNvSpPr txBox="1">
            <a:spLocks noChangeArrowheads="1"/>
          </p:cNvSpPr>
          <p:nvPr/>
        </p:nvSpPr>
        <p:spPr bwMode="auto">
          <a:xfrm>
            <a:off x="-76200" y="5562600"/>
            <a:ext cx="1447800" cy="336550"/>
          </a:xfrm>
          <a:prstGeom prst="rect">
            <a:avLst/>
          </a:prstGeom>
          <a:noFill/>
          <a:ln w="9525">
            <a:noFill/>
            <a:miter lim="800000"/>
            <a:headEnd/>
            <a:tailEnd/>
          </a:ln>
          <a:effectLst/>
        </p:spPr>
        <p:txBody>
          <a:bodyPr>
            <a:spAutoFit/>
          </a:bodyPr>
          <a:lstStyle/>
          <a:p>
            <a:pPr algn="ctr">
              <a:spcBef>
                <a:spcPct val="50000"/>
              </a:spcBef>
            </a:pPr>
            <a:r>
              <a:rPr lang="en-US" sz="1600">
                <a:cs typeface="Arial" charset="0"/>
              </a:rPr>
              <a:t>milligrams</a:t>
            </a:r>
          </a:p>
        </p:txBody>
      </p:sp>
      <p:sp>
        <p:nvSpPr>
          <p:cNvPr id="35848" name="Text Box 8"/>
          <p:cNvSpPr txBox="1">
            <a:spLocks noChangeArrowheads="1"/>
          </p:cNvSpPr>
          <p:nvPr/>
        </p:nvSpPr>
        <p:spPr bwMode="auto">
          <a:xfrm>
            <a:off x="0" y="1397000"/>
            <a:ext cx="1295400" cy="336550"/>
          </a:xfrm>
          <a:prstGeom prst="rect">
            <a:avLst/>
          </a:prstGeom>
          <a:noFill/>
          <a:ln w="9525">
            <a:noFill/>
            <a:miter lim="800000"/>
            <a:headEnd/>
            <a:tailEnd/>
          </a:ln>
          <a:effectLst/>
        </p:spPr>
        <p:txBody>
          <a:bodyPr>
            <a:spAutoFit/>
          </a:bodyPr>
          <a:lstStyle/>
          <a:p>
            <a:pPr algn="ctr">
              <a:spcBef>
                <a:spcPct val="50000"/>
              </a:spcBef>
            </a:pPr>
            <a:r>
              <a:rPr lang="en-US" sz="1600">
                <a:cs typeface="Arial" charset="0"/>
              </a:rPr>
              <a:t>kilograms</a:t>
            </a:r>
          </a:p>
        </p:txBody>
      </p:sp>
      <p:sp>
        <p:nvSpPr>
          <p:cNvPr id="35849" name="Text Box 9"/>
          <p:cNvSpPr txBox="1">
            <a:spLocks noChangeArrowheads="1"/>
          </p:cNvSpPr>
          <p:nvPr/>
        </p:nvSpPr>
        <p:spPr bwMode="auto">
          <a:xfrm>
            <a:off x="7753350" y="5562600"/>
            <a:ext cx="1447800" cy="336550"/>
          </a:xfrm>
          <a:prstGeom prst="rect">
            <a:avLst/>
          </a:prstGeom>
          <a:noFill/>
          <a:ln w="9525">
            <a:noFill/>
            <a:miter lim="800000"/>
            <a:headEnd/>
            <a:tailEnd/>
          </a:ln>
          <a:effectLst/>
        </p:spPr>
        <p:txBody>
          <a:bodyPr>
            <a:spAutoFit/>
          </a:bodyPr>
          <a:lstStyle/>
          <a:p>
            <a:pPr>
              <a:spcBef>
                <a:spcPct val="50000"/>
              </a:spcBef>
            </a:pPr>
            <a:r>
              <a:rPr lang="en-US" sz="1600">
                <a:cs typeface="Arial" charset="0"/>
              </a:rPr>
              <a:t>15 minutes</a:t>
            </a:r>
          </a:p>
        </p:txBody>
      </p:sp>
      <p:sp>
        <p:nvSpPr>
          <p:cNvPr id="35850" name="Text Box 10"/>
          <p:cNvSpPr txBox="1">
            <a:spLocks noChangeArrowheads="1"/>
          </p:cNvSpPr>
          <p:nvPr/>
        </p:nvSpPr>
        <p:spPr bwMode="auto">
          <a:xfrm>
            <a:off x="7653338" y="1447800"/>
            <a:ext cx="1447800" cy="336550"/>
          </a:xfrm>
          <a:prstGeom prst="rect">
            <a:avLst/>
          </a:prstGeom>
          <a:noFill/>
          <a:ln w="9525">
            <a:noFill/>
            <a:miter lim="800000"/>
            <a:headEnd/>
            <a:tailEnd/>
          </a:ln>
          <a:effectLst/>
        </p:spPr>
        <p:txBody>
          <a:bodyPr>
            <a:spAutoFit/>
          </a:bodyPr>
          <a:lstStyle/>
          <a:p>
            <a:pPr algn="ctr">
              <a:spcBef>
                <a:spcPct val="50000"/>
              </a:spcBef>
            </a:pPr>
            <a:r>
              <a:rPr lang="en-US" sz="1600">
                <a:cs typeface="Arial" charset="0"/>
              </a:rPr>
              <a:t>8 hours</a:t>
            </a:r>
          </a:p>
        </p:txBody>
      </p:sp>
      <p:sp>
        <p:nvSpPr>
          <p:cNvPr id="35851" name="Text Box 11"/>
          <p:cNvSpPr txBox="1">
            <a:spLocks noChangeArrowheads="1"/>
          </p:cNvSpPr>
          <p:nvPr/>
        </p:nvSpPr>
        <p:spPr bwMode="auto">
          <a:xfrm>
            <a:off x="1295400" y="5943600"/>
            <a:ext cx="2133600" cy="336550"/>
          </a:xfrm>
          <a:prstGeom prst="rect">
            <a:avLst/>
          </a:prstGeom>
          <a:noFill/>
          <a:ln w="9525">
            <a:noFill/>
            <a:miter lim="800000"/>
            <a:headEnd/>
            <a:tailEnd/>
          </a:ln>
          <a:effectLst/>
        </p:spPr>
        <p:txBody>
          <a:bodyPr>
            <a:spAutoFit/>
          </a:bodyPr>
          <a:lstStyle/>
          <a:p>
            <a:pPr>
              <a:spcBef>
                <a:spcPct val="50000"/>
              </a:spcBef>
            </a:pPr>
            <a:r>
              <a:rPr lang="en-US" sz="1600">
                <a:cs typeface="Arial" charset="0"/>
              </a:rPr>
              <a:t>slurry/suspension</a:t>
            </a:r>
          </a:p>
        </p:txBody>
      </p:sp>
      <p:sp>
        <p:nvSpPr>
          <p:cNvPr id="35852" name="Text Box 12"/>
          <p:cNvSpPr txBox="1">
            <a:spLocks noChangeArrowheads="1"/>
          </p:cNvSpPr>
          <p:nvPr/>
        </p:nvSpPr>
        <p:spPr bwMode="auto">
          <a:xfrm>
            <a:off x="6019800" y="5943600"/>
            <a:ext cx="1752600" cy="336550"/>
          </a:xfrm>
          <a:prstGeom prst="rect">
            <a:avLst/>
          </a:prstGeom>
          <a:noFill/>
          <a:ln w="9525">
            <a:noFill/>
            <a:miter lim="800000"/>
            <a:headEnd/>
            <a:tailEnd/>
          </a:ln>
          <a:effectLst/>
        </p:spPr>
        <p:txBody>
          <a:bodyPr>
            <a:spAutoFit/>
          </a:bodyPr>
          <a:lstStyle/>
          <a:p>
            <a:pPr>
              <a:spcBef>
                <a:spcPct val="50000"/>
              </a:spcBef>
            </a:pPr>
            <a:r>
              <a:rPr lang="en-US" sz="1600">
                <a:cs typeface="Arial" charset="0"/>
              </a:rPr>
              <a:t>highly disperse</a:t>
            </a:r>
          </a:p>
        </p:txBody>
      </p:sp>
      <p:sp>
        <p:nvSpPr>
          <p:cNvPr id="35853" name="Text Box 13"/>
          <p:cNvSpPr txBox="1">
            <a:spLocks noChangeArrowheads="1"/>
          </p:cNvSpPr>
          <p:nvPr/>
        </p:nvSpPr>
        <p:spPr bwMode="auto">
          <a:xfrm>
            <a:off x="3810000" y="5943600"/>
            <a:ext cx="1752600" cy="336550"/>
          </a:xfrm>
          <a:prstGeom prst="rect">
            <a:avLst/>
          </a:prstGeom>
          <a:noFill/>
          <a:ln w="9525">
            <a:noFill/>
            <a:miter lim="800000"/>
            <a:headEnd/>
            <a:tailEnd/>
          </a:ln>
          <a:effectLst/>
        </p:spPr>
        <p:txBody>
          <a:bodyPr>
            <a:spAutoFit/>
          </a:bodyPr>
          <a:lstStyle/>
          <a:p>
            <a:pPr>
              <a:spcBef>
                <a:spcPct val="50000"/>
              </a:spcBef>
            </a:pPr>
            <a:r>
              <a:rPr lang="en-US" sz="1600">
                <a:cs typeface="Arial" charset="0"/>
              </a:rPr>
              <a:t>agglomerated</a:t>
            </a:r>
          </a:p>
        </p:txBody>
      </p:sp>
      <p:sp>
        <p:nvSpPr>
          <p:cNvPr id="35854" name="Line 14"/>
          <p:cNvSpPr>
            <a:spLocks noChangeShapeType="1"/>
          </p:cNvSpPr>
          <p:nvPr/>
        </p:nvSpPr>
        <p:spPr bwMode="auto">
          <a:xfrm>
            <a:off x="3205163" y="6121400"/>
            <a:ext cx="533400" cy="0"/>
          </a:xfrm>
          <a:prstGeom prst="line">
            <a:avLst/>
          </a:prstGeom>
          <a:noFill/>
          <a:ln w="9525">
            <a:solidFill>
              <a:schemeClr val="tx1"/>
            </a:solidFill>
            <a:round/>
            <a:headEnd/>
            <a:tailEnd type="triangle" w="med" len="med"/>
          </a:ln>
          <a:effectLst/>
        </p:spPr>
        <p:txBody>
          <a:bodyPr/>
          <a:lstStyle/>
          <a:p>
            <a:endParaRPr lang="en-US"/>
          </a:p>
        </p:txBody>
      </p:sp>
      <p:sp>
        <p:nvSpPr>
          <p:cNvPr id="35855" name="Line 15"/>
          <p:cNvSpPr>
            <a:spLocks noChangeShapeType="1"/>
          </p:cNvSpPr>
          <p:nvPr/>
        </p:nvSpPr>
        <p:spPr bwMode="auto">
          <a:xfrm>
            <a:off x="5367338" y="6121400"/>
            <a:ext cx="609600" cy="0"/>
          </a:xfrm>
          <a:prstGeom prst="line">
            <a:avLst/>
          </a:prstGeom>
          <a:noFill/>
          <a:ln w="9525">
            <a:solidFill>
              <a:schemeClr val="tx1"/>
            </a:solidFill>
            <a:round/>
            <a:headEnd/>
            <a:tailEnd type="triangle" w="med" len="med"/>
          </a:ln>
          <a:effectLst/>
        </p:spPr>
        <p:txBody>
          <a:bodyPr/>
          <a:lstStyle/>
          <a:p>
            <a:endParaRPr lang="en-US"/>
          </a:p>
        </p:txBody>
      </p:sp>
      <p:sp>
        <p:nvSpPr>
          <p:cNvPr id="35856" name="Line 16"/>
          <p:cNvSpPr>
            <a:spLocks noChangeShapeType="1"/>
          </p:cNvSpPr>
          <p:nvPr/>
        </p:nvSpPr>
        <p:spPr bwMode="auto">
          <a:xfrm flipV="1">
            <a:off x="609600" y="3810000"/>
            <a:ext cx="0" cy="1676400"/>
          </a:xfrm>
          <a:prstGeom prst="line">
            <a:avLst/>
          </a:prstGeom>
          <a:noFill/>
          <a:ln w="9525">
            <a:solidFill>
              <a:schemeClr val="tx1"/>
            </a:solidFill>
            <a:round/>
            <a:headEnd/>
            <a:tailEnd type="triangle" w="med" len="med"/>
          </a:ln>
          <a:effectLst/>
        </p:spPr>
        <p:txBody>
          <a:bodyPr/>
          <a:lstStyle/>
          <a:p>
            <a:endParaRPr lang="en-US"/>
          </a:p>
        </p:txBody>
      </p:sp>
      <p:sp>
        <p:nvSpPr>
          <p:cNvPr id="35857" name="Line 17"/>
          <p:cNvSpPr>
            <a:spLocks noChangeShapeType="1"/>
          </p:cNvSpPr>
          <p:nvPr/>
        </p:nvSpPr>
        <p:spPr bwMode="auto">
          <a:xfrm flipV="1">
            <a:off x="609600" y="1828800"/>
            <a:ext cx="0" cy="1447800"/>
          </a:xfrm>
          <a:prstGeom prst="line">
            <a:avLst/>
          </a:prstGeom>
          <a:noFill/>
          <a:ln w="9525">
            <a:solidFill>
              <a:schemeClr val="tx1"/>
            </a:solidFill>
            <a:round/>
            <a:headEnd/>
            <a:tailEnd type="triangle" w="med" len="med"/>
          </a:ln>
          <a:effectLst/>
        </p:spPr>
        <p:txBody>
          <a:bodyPr/>
          <a:lstStyle/>
          <a:p>
            <a:endParaRPr lang="en-US"/>
          </a:p>
        </p:txBody>
      </p:sp>
      <p:sp>
        <p:nvSpPr>
          <p:cNvPr id="35858" name="Line 18"/>
          <p:cNvSpPr>
            <a:spLocks noChangeShapeType="1"/>
          </p:cNvSpPr>
          <p:nvPr/>
        </p:nvSpPr>
        <p:spPr bwMode="auto">
          <a:xfrm flipV="1">
            <a:off x="8382000" y="3962400"/>
            <a:ext cx="0" cy="1524000"/>
          </a:xfrm>
          <a:prstGeom prst="line">
            <a:avLst/>
          </a:prstGeom>
          <a:noFill/>
          <a:ln w="9525">
            <a:solidFill>
              <a:schemeClr val="tx1"/>
            </a:solidFill>
            <a:round/>
            <a:headEnd/>
            <a:tailEnd type="triangle" w="med" len="med"/>
          </a:ln>
          <a:effectLst/>
        </p:spPr>
        <p:txBody>
          <a:bodyPr/>
          <a:lstStyle/>
          <a:p>
            <a:endParaRPr lang="en-US"/>
          </a:p>
        </p:txBody>
      </p:sp>
      <p:sp>
        <p:nvSpPr>
          <p:cNvPr id="35859" name="Line 19"/>
          <p:cNvSpPr>
            <a:spLocks noChangeShapeType="1"/>
          </p:cNvSpPr>
          <p:nvPr/>
        </p:nvSpPr>
        <p:spPr bwMode="auto">
          <a:xfrm flipV="1">
            <a:off x="8343900" y="1828800"/>
            <a:ext cx="0" cy="1371600"/>
          </a:xfrm>
          <a:prstGeom prst="line">
            <a:avLst/>
          </a:prstGeom>
          <a:noFill/>
          <a:ln w="9525">
            <a:solidFill>
              <a:schemeClr val="tx1"/>
            </a:solidFill>
            <a:round/>
            <a:headEnd/>
            <a:tailEnd type="triangle" w="med" len="med"/>
          </a:ln>
          <a:effectLst/>
        </p:spPr>
        <p:txBody>
          <a:bodyPr/>
          <a:lstStyle/>
          <a:p>
            <a:endParaRPr lang="en-US"/>
          </a:p>
        </p:txBody>
      </p:sp>
      <p:sp>
        <p:nvSpPr>
          <p:cNvPr id="35860" name="Text Box 20"/>
          <p:cNvSpPr txBox="1">
            <a:spLocks noChangeArrowheads="1"/>
          </p:cNvSpPr>
          <p:nvPr/>
        </p:nvSpPr>
        <p:spPr bwMode="auto">
          <a:xfrm>
            <a:off x="304800" y="228600"/>
            <a:ext cx="8458200" cy="579438"/>
          </a:xfrm>
          <a:prstGeom prst="rect">
            <a:avLst/>
          </a:prstGeom>
          <a:noFill/>
          <a:ln w="9525">
            <a:noFill/>
            <a:miter lim="800000"/>
            <a:headEnd/>
            <a:tailEnd/>
          </a:ln>
          <a:effectLst/>
        </p:spPr>
        <p:txBody>
          <a:bodyPr>
            <a:spAutoFit/>
          </a:bodyPr>
          <a:lstStyle/>
          <a:p>
            <a:pPr algn="ctr">
              <a:spcBef>
                <a:spcPct val="50000"/>
              </a:spcBef>
            </a:pPr>
            <a:r>
              <a:rPr lang="en-US" sz="3200" dirty="0">
                <a:solidFill>
                  <a:srgbClr val="000066"/>
                </a:solidFill>
                <a:cs typeface="Arial" charset="0"/>
              </a:rPr>
              <a:t>Factors Influencing Control </a:t>
            </a:r>
            <a:r>
              <a:rPr lang="en-US" sz="3200" dirty="0" smtClean="0">
                <a:solidFill>
                  <a:srgbClr val="000066"/>
                </a:solidFill>
                <a:cs typeface="Arial" charset="0"/>
              </a:rPr>
              <a:t>Design/Selection </a:t>
            </a:r>
            <a:endParaRPr lang="en-US" sz="3200" dirty="0">
              <a:solidFill>
                <a:srgbClr val="000066"/>
              </a:solidFill>
              <a:cs typeface="Arial" charset="0"/>
            </a:endParaRPr>
          </a:p>
        </p:txBody>
      </p:sp>
      <p:sp>
        <p:nvSpPr>
          <p:cNvPr id="35861" name="Line 21"/>
          <p:cNvSpPr>
            <a:spLocks noChangeShapeType="1"/>
          </p:cNvSpPr>
          <p:nvPr/>
        </p:nvSpPr>
        <p:spPr bwMode="auto">
          <a:xfrm>
            <a:off x="4419600" y="1447800"/>
            <a:ext cx="0" cy="1752600"/>
          </a:xfrm>
          <a:prstGeom prst="line">
            <a:avLst/>
          </a:prstGeom>
          <a:noFill/>
          <a:ln w="9525">
            <a:solidFill>
              <a:schemeClr val="tx1"/>
            </a:solidFill>
            <a:prstDash val="dash"/>
            <a:round/>
            <a:headEnd/>
            <a:tailEnd/>
          </a:ln>
          <a:effectLst/>
        </p:spPr>
        <p:txBody>
          <a:bodyPr/>
          <a:lstStyle/>
          <a:p>
            <a:endParaRPr lang="en-US"/>
          </a:p>
        </p:txBody>
      </p:sp>
      <p:sp>
        <p:nvSpPr>
          <p:cNvPr id="35862" name="Line 22"/>
          <p:cNvSpPr>
            <a:spLocks noChangeShapeType="1"/>
          </p:cNvSpPr>
          <p:nvPr/>
        </p:nvSpPr>
        <p:spPr bwMode="auto">
          <a:xfrm>
            <a:off x="4495800" y="4267200"/>
            <a:ext cx="0" cy="1600200"/>
          </a:xfrm>
          <a:prstGeom prst="line">
            <a:avLst/>
          </a:prstGeom>
          <a:noFill/>
          <a:ln w="9525">
            <a:solidFill>
              <a:schemeClr val="tx1"/>
            </a:solidFill>
            <a:prstDash val="dash"/>
            <a:round/>
            <a:headEnd/>
            <a:tailEnd/>
          </a:ln>
          <a:effectLst/>
        </p:spPr>
        <p:txBody>
          <a:bodyPr/>
          <a:lstStyle/>
          <a:p>
            <a:endParaRPr lang="en-US"/>
          </a:p>
        </p:txBody>
      </p:sp>
      <p:sp>
        <p:nvSpPr>
          <p:cNvPr id="35863" name="Text Box 23"/>
          <p:cNvSpPr txBox="1">
            <a:spLocks noChangeArrowheads="1"/>
          </p:cNvSpPr>
          <p:nvPr/>
        </p:nvSpPr>
        <p:spPr bwMode="auto">
          <a:xfrm>
            <a:off x="1447800" y="2667000"/>
            <a:ext cx="2667000" cy="641350"/>
          </a:xfrm>
          <a:prstGeom prst="rect">
            <a:avLst/>
          </a:prstGeom>
          <a:noFill/>
          <a:ln w="9525">
            <a:noFill/>
            <a:miter lim="800000"/>
            <a:headEnd/>
            <a:tailEnd/>
          </a:ln>
          <a:effectLst/>
        </p:spPr>
        <p:txBody>
          <a:bodyPr>
            <a:spAutoFit/>
          </a:bodyPr>
          <a:lstStyle/>
          <a:p>
            <a:pPr algn="ctr">
              <a:spcBef>
                <a:spcPct val="50000"/>
              </a:spcBef>
            </a:pPr>
            <a:r>
              <a:rPr lang="en-US">
                <a:cs typeface="Arial" charset="0"/>
              </a:rPr>
              <a:t>Engineered Local Exhaust Ventilation</a:t>
            </a:r>
          </a:p>
        </p:txBody>
      </p:sp>
      <p:sp>
        <p:nvSpPr>
          <p:cNvPr id="35864" name="Text Box 24"/>
          <p:cNvSpPr txBox="1">
            <a:spLocks noChangeArrowheads="1"/>
          </p:cNvSpPr>
          <p:nvPr/>
        </p:nvSpPr>
        <p:spPr bwMode="auto">
          <a:xfrm>
            <a:off x="4953000" y="4800600"/>
            <a:ext cx="2667000" cy="366713"/>
          </a:xfrm>
          <a:prstGeom prst="rect">
            <a:avLst/>
          </a:prstGeom>
          <a:noFill/>
          <a:ln w="9525">
            <a:noFill/>
            <a:miter lim="800000"/>
            <a:headEnd/>
            <a:tailEnd/>
          </a:ln>
          <a:effectLst/>
        </p:spPr>
        <p:txBody>
          <a:bodyPr>
            <a:spAutoFit/>
          </a:bodyPr>
          <a:lstStyle/>
          <a:p>
            <a:pPr algn="ctr">
              <a:spcBef>
                <a:spcPct val="50000"/>
              </a:spcBef>
            </a:pPr>
            <a:r>
              <a:rPr lang="en-US">
                <a:cs typeface="Arial" charset="0"/>
              </a:rPr>
              <a:t>Closed Systems</a:t>
            </a:r>
          </a:p>
        </p:txBody>
      </p:sp>
      <p:sp>
        <p:nvSpPr>
          <p:cNvPr id="35865" name="Rectangle 25"/>
          <p:cNvSpPr>
            <a:spLocks noChangeArrowheads="1"/>
          </p:cNvSpPr>
          <p:nvPr/>
        </p:nvSpPr>
        <p:spPr bwMode="auto">
          <a:xfrm>
            <a:off x="2825088" y="990600"/>
            <a:ext cx="3219450" cy="366713"/>
          </a:xfrm>
          <a:prstGeom prst="rect">
            <a:avLst/>
          </a:prstGeom>
          <a:noFill/>
          <a:ln w="9525">
            <a:noFill/>
            <a:miter lim="800000"/>
            <a:headEnd/>
            <a:tailEnd/>
          </a:ln>
          <a:effectLst/>
        </p:spPr>
        <p:txBody>
          <a:bodyPr wrap="none">
            <a:spAutoFit/>
          </a:bodyPr>
          <a:lstStyle/>
          <a:p>
            <a:r>
              <a:rPr lang="en-US" b="1" dirty="0">
                <a:cs typeface="Arial" charset="0"/>
              </a:rPr>
              <a:t>Occupational Health Hazard</a:t>
            </a:r>
          </a:p>
        </p:txBody>
      </p:sp>
      <p:sp>
        <p:nvSpPr>
          <p:cNvPr id="35866" name="Text Box 26"/>
          <p:cNvSpPr txBox="1">
            <a:spLocks noChangeArrowheads="1"/>
          </p:cNvSpPr>
          <p:nvPr/>
        </p:nvSpPr>
        <p:spPr bwMode="auto">
          <a:xfrm>
            <a:off x="1219200" y="914400"/>
            <a:ext cx="1295400" cy="581025"/>
          </a:xfrm>
          <a:prstGeom prst="rect">
            <a:avLst/>
          </a:prstGeom>
          <a:noFill/>
          <a:ln w="9525">
            <a:noFill/>
            <a:miter lim="800000"/>
            <a:headEnd/>
            <a:tailEnd/>
          </a:ln>
          <a:effectLst/>
        </p:spPr>
        <p:txBody>
          <a:bodyPr>
            <a:spAutoFit/>
          </a:bodyPr>
          <a:lstStyle/>
          <a:p>
            <a:pPr>
              <a:spcBef>
                <a:spcPct val="50000"/>
              </a:spcBef>
            </a:pPr>
            <a:r>
              <a:rPr lang="en-US" sz="1600">
                <a:cs typeface="Arial" charset="0"/>
              </a:rPr>
              <a:t>mild / reversible</a:t>
            </a:r>
          </a:p>
        </p:txBody>
      </p:sp>
      <p:sp>
        <p:nvSpPr>
          <p:cNvPr id="35867" name="Text Box 27"/>
          <p:cNvSpPr txBox="1">
            <a:spLocks noChangeArrowheads="1"/>
          </p:cNvSpPr>
          <p:nvPr/>
        </p:nvSpPr>
        <p:spPr bwMode="auto">
          <a:xfrm>
            <a:off x="6581775" y="914400"/>
            <a:ext cx="1600200" cy="581025"/>
          </a:xfrm>
          <a:prstGeom prst="rect">
            <a:avLst/>
          </a:prstGeom>
          <a:noFill/>
          <a:ln w="9525">
            <a:noFill/>
            <a:miter lim="800000"/>
            <a:headEnd/>
            <a:tailEnd/>
          </a:ln>
          <a:effectLst/>
        </p:spPr>
        <p:txBody>
          <a:bodyPr>
            <a:spAutoFit/>
          </a:bodyPr>
          <a:lstStyle/>
          <a:p>
            <a:pPr>
              <a:spcBef>
                <a:spcPct val="50000"/>
              </a:spcBef>
            </a:pPr>
            <a:r>
              <a:rPr lang="en-US" sz="1600">
                <a:cs typeface="Arial" charset="0"/>
              </a:rPr>
              <a:t>severe / irreversible</a:t>
            </a:r>
          </a:p>
        </p:txBody>
      </p:sp>
      <p:sp>
        <p:nvSpPr>
          <p:cNvPr id="35868" name="Line 28"/>
          <p:cNvSpPr>
            <a:spLocks noChangeShapeType="1"/>
          </p:cNvSpPr>
          <p:nvPr/>
        </p:nvSpPr>
        <p:spPr bwMode="auto">
          <a:xfrm>
            <a:off x="2128838" y="1157288"/>
            <a:ext cx="457200" cy="0"/>
          </a:xfrm>
          <a:prstGeom prst="line">
            <a:avLst/>
          </a:prstGeom>
          <a:noFill/>
          <a:ln w="9525">
            <a:solidFill>
              <a:schemeClr val="tx1"/>
            </a:solidFill>
            <a:round/>
            <a:headEnd/>
            <a:tailEnd type="triangle" w="med" len="med"/>
          </a:ln>
          <a:effectLst/>
        </p:spPr>
        <p:txBody>
          <a:bodyPr/>
          <a:lstStyle/>
          <a:p>
            <a:endParaRPr lang="en-US"/>
          </a:p>
        </p:txBody>
      </p:sp>
      <p:sp>
        <p:nvSpPr>
          <p:cNvPr id="35869" name="Line 29"/>
          <p:cNvSpPr>
            <a:spLocks noChangeShapeType="1"/>
          </p:cNvSpPr>
          <p:nvPr/>
        </p:nvSpPr>
        <p:spPr bwMode="auto">
          <a:xfrm>
            <a:off x="6096000" y="1171575"/>
            <a:ext cx="4572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295400" y="1447800"/>
            <a:ext cx="6400800" cy="4419600"/>
          </a:xfrm>
          <a:prstGeom prst="rect">
            <a:avLst/>
          </a:prstGeom>
          <a:gradFill rotWithShape="1">
            <a:gsLst>
              <a:gs pos="0">
                <a:schemeClr val="bg1"/>
              </a:gs>
              <a:gs pos="100000">
                <a:schemeClr val="bg2"/>
              </a:gs>
            </a:gsLst>
            <a:path path="rect">
              <a:fillToRect t="100000" r="100000"/>
            </a:path>
          </a:gradFill>
          <a:ln w="9525">
            <a:solidFill>
              <a:schemeClr val="tx1"/>
            </a:solidFill>
            <a:miter lim="800000"/>
            <a:headEnd/>
            <a:tailEnd/>
          </a:ln>
          <a:effectLst/>
        </p:spPr>
        <p:txBody>
          <a:bodyPr wrap="none" anchor="ctr"/>
          <a:lstStyle/>
          <a:p>
            <a:endParaRPr lang="en-US"/>
          </a:p>
        </p:txBody>
      </p:sp>
      <p:sp>
        <p:nvSpPr>
          <p:cNvPr id="35843" name="AutoShape 3"/>
          <p:cNvSpPr>
            <a:spLocks noChangeArrowheads="1"/>
          </p:cNvSpPr>
          <p:nvPr/>
        </p:nvSpPr>
        <p:spPr bwMode="auto">
          <a:xfrm rot="-1668787">
            <a:off x="2184400" y="2816225"/>
            <a:ext cx="4724400" cy="1763713"/>
          </a:xfrm>
          <a:prstGeom prst="rightArrow">
            <a:avLst>
              <a:gd name="adj1" fmla="val 50000"/>
              <a:gd name="adj2" fmla="val 66967"/>
            </a:avLst>
          </a:prstGeom>
          <a:gradFill rotWithShape="1">
            <a:gsLst>
              <a:gs pos="0">
                <a:srgbClr val="008000"/>
              </a:gs>
              <a:gs pos="100000">
                <a:srgbClr val="FF2929"/>
              </a:gs>
            </a:gsLst>
            <a:path path="rect">
              <a:fillToRect t="100000" r="100000"/>
            </a:path>
          </a:gradFill>
          <a:ln w="9525">
            <a:solidFill>
              <a:schemeClr val="tx1"/>
            </a:solidFill>
            <a:miter lim="800000"/>
            <a:headEnd/>
            <a:tailEnd/>
          </a:ln>
          <a:effectLst/>
        </p:spPr>
        <p:txBody>
          <a:bodyPr wrap="none" anchor="ctr"/>
          <a:lstStyle/>
          <a:p>
            <a:pPr algn="ctr"/>
            <a:r>
              <a:rPr lang="en-US">
                <a:cs typeface="Arial" charset="0"/>
              </a:rPr>
              <a:t>Exposure Risk</a:t>
            </a:r>
          </a:p>
        </p:txBody>
      </p:sp>
      <p:sp>
        <p:nvSpPr>
          <p:cNvPr id="35844" name="Text Box 4"/>
          <p:cNvSpPr txBox="1">
            <a:spLocks noChangeArrowheads="1"/>
          </p:cNvSpPr>
          <p:nvPr/>
        </p:nvSpPr>
        <p:spPr bwMode="auto">
          <a:xfrm>
            <a:off x="3289300" y="6248400"/>
            <a:ext cx="2590800" cy="366713"/>
          </a:xfrm>
          <a:prstGeom prst="rect">
            <a:avLst/>
          </a:prstGeom>
          <a:noFill/>
          <a:ln w="9525">
            <a:noFill/>
            <a:miter lim="800000"/>
            <a:headEnd/>
            <a:tailEnd/>
          </a:ln>
          <a:effectLst/>
        </p:spPr>
        <p:txBody>
          <a:bodyPr>
            <a:spAutoFit/>
          </a:bodyPr>
          <a:lstStyle/>
          <a:p>
            <a:pPr algn="ctr">
              <a:spcBef>
                <a:spcPct val="50000"/>
              </a:spcBef>
            </a:pPr>
            <a:r>
              <a:rPr lang="en-US" b="1">
                <a:cs typeface="Arial" charset="0"/>
              </a:rPr>
              <a:t>Physical Form</a:t>
            </a:r>
          </a:p>
        </p:txBody>
      </p:sp>
      <p:sp>
        <p:nvSpPr>
          <p:cNvPr id="35845" name="Text Box 5"/>
          <p:cNvSpPr txBox="1">
            <a:spLocks noChangeArrowheads="1"/>
          </p:cNvSpPr>
          <p:nvPr/>
        </p:nvSpPr>
        <p:spPr bwMode="auto">
          <a:xfrm>
            <a:off x="7696200" y="3276600"/>
            <a:ext cx="1447800" cy="641350"/>
          </a:xfrm>
          <a:prstGeom prst="rect">
            <a:avLst/>
          </a:prstGeom>
          <a:noFill/>
          <a:ln w="9525">
            <a:noFill/>
            <a:miter lim="800000"/>
            <a:headEnd/>
            <a:tailEnd/>
          </a:ln>
          <a:effectLst/>
        </p:spPr>
        <p:txBody>
          <a:bodyPr>
            <a:spAutoFit/>
          </a:bodyPr>
          <a:lstStyle/>
          <a:p>
            <a:pPr algn="ctr">
              <a:spcBef>
                <a:spcPct val="50000"/>
              </a:spcBef>
            </a:pPr>
            <a:r>
              <a:rPr lang="en-US" b="1">
                <a:cs typeface="Arial" charset="0"/>
              </a:rPr>
              <a:t>Task Duration</a:t>
            </a:r>
          </a:p>
        </p:txBody>
      </p:sp>
      <p:sp>
        <p:nvSpPr>
          <p:cNvPr id="35846" name="Text Box 6"/>
          <p:cNvSpPr txBox="1">
            <a:spLocks noChangeArrowheads="1"/>
          </p:cNvSpPr>
          <p:nvPr/>
        </p:nvSpPr>
        <p:spPr bwMode="auto">
          <a:xfrm>
            <a:off x="0" y="3327400"/>
            <a:ext cx="1371600" cy="366713"/>
          </a:xfrm>
          <a:prstGeom prst="rect">
            <a:avLst/>
          </a:prstGeom>
          <a:noFill/>
          <a:ln w="9525">
            <a:noFill/>
            <a:miter lim="800000"/>
            <a:headEnd/>
            <a:tailEnd/>
          </a:ln>
          <a:effectLst/>
        </p:spPr>
        <p:txBody>
          <a:bodyPr>
            <a:spAutoFit/>
          </a:bodyPr>
          <a:lstStyle/>
          <a:p>
            <a:pPr>
              <a:spcBef>
                <a:spcPct val="50000"/>
              </a:spcBef>
            </a:pPr>
            <a:r>
              <a:rPr lang="en-US" b="1">
                <a:cs typeface="Arial" charset="0"/>
              </a:rPr>
              <a:t>Quantity</a:t>
            </a:r>
          </a:p>
        </p:txBody>
      </p:sp>
      <p:sp>
        <p:nvSpPr>
          <p:cNvPr id="35847" name="Text Box 7"/>
          <p:cNvSpPr txBox="1">
            <a:spLocks noChangeArrowheads="1"/>
          </p:cNvSpPr>
          <p:nvPr/>
        </p:nvSpPr>
        <p:spPr bwMode="auto">
          <a:xfrm>
            <a:off x="-76200" y="5562600"/>
            <a:ext cx="1447800" cy="336550"/>
          </a:xfrm>
          <a:prstGeom prst="rect">
            <a:avLst/>
          </a:prstGeom>
          <a:noFill/>
          <a:ln w="9525">
            <a:noFill/>
            <a:miter lim="800000"/>
            <a:headEnd/>
            <a:tailEnd/>
          </a:ln>
          <a:effectLst/>
        </p:spPr>
        <p:txBody>
          <a:bodyPr>
            <a:spAutoFit/>
          </a:bodyPr>
          <a:lstStyle/>
          <a:p>
            <a:pPr algn="ctr">
              <a:spcBef>
                <a:spcPct val="50000"/>
              </a:spcBef>
            </a:pPr>
            <a:r>
              <a:rPr lang="en-US" sz="1600">
                <a:cs typeface="Arial" charset="0"/>
              </a:rPr>
              <a:t>milligrams</a:t>
            </a:r>
          </a:p>
        </p:txBody>
      </p:sp>
      <p:sp>
        <p:nvSpPr>
          <p:cNvPr id="35848" name="Text Box 8"/>
          <p:cNvSpPr txBox="1">
            <a:spLocks noChangeArrowheads="1"/>
          </p:cNvSpPr>
          <p:nvPr/>
        </p:nvSpPr>
        <p:spPr bwMode="auto">
          <a:xfrm>
            <a:off x="0" y="1397000"/>
            <a:ext cx="1295400" cy="336550"/>
          </a:xfrm>
          <a:prstGeom prst="rect">
            <a:avLst/>
          </a:prstGeom>
          <a:noFill/>
          <a:ln w="9525">
            <a:noFill/>
            <a:miter lim="800000"/>
            <a:headEnd/>
            <a:tailEnd/>
          </a:ln>
          <a:effectLst/>
        </p:spPr>
        <p:txBody>
          <a:bodyPr>
            <a:spAutoFit/>
          </a:bodyPr>
          <a:lstStyle/>
          <a:p>
            <a:pPr algn="ctr">
              <a:spcBef>
                <a:spcPct val="50000"/>
              </a:spcBef>
            </a:pPr>
            <a:r>
              <a:rPr lang="en-US" sz="1600">
                <a:cs typeface="Arial" charset="0"/>
              </a:rPr>
              <a:t>kilograms</a:t>
            </a:r>
          </a:p>
        </p:txBody>
      </p:sp>
      <p:sp>
        <p:nvSpPr>
          <p:cNvPr id="35849" name="Text Box 9"/>
          <p:cNvSpPr txBox="1">
            <a:spLocks noChangeArrowheads="1"/>
          </p:cNvSpPr>
          <p:nvPr/>
        </p:nvSpPr>
        <p:spPr bwMode="auto">
          <a:xfrm>
            <a:off x="7753350" y="5562600"/>
            <a:ext cx="1447800" cy="336550"/>
          </a:xfrm>
          <a:prstGeom prst="rect">
            <a:avLst/>
          </a:prstGeom>
          <a:noFill/>
          <a:ln w="9525">
            <a:noFill/>
            <a:miter lim="800000"/>
            <a:headEnd/>
            <a:tailEnd/>
          </a:ln>
          <a:effectLst/>
        </p:spPr>
        <p:txBody>
          <a:bodyPr>
            <a:spAutoFit/>
          </a:bodyPr>
          <a:lstStyle/>
          <a:p>
            <a:pPr>
              <a:spcBef>
                <a:spcPct val="50000"/>
              </a:spcBef>
            </a:pPr>
            <a:r>
              <a:rPr lang="en-US" sz="1600">
                <a:cs typeface="Arial" charset="0"/>
              </a:rPr>
              <a:t>15 minutes</a:t>
            </a:r>
          </a:p>
        </p:txBody>
      </p:sp>
      <p:sp>
        <p:nvSpPr>
          <p:cNvPr id="35850" name="Text Box 10"/>
          <p:cNvSpPr txBox="1">
            <a:spLocks noChangeArrowheads="1"/>
          </p:cNvSpPr>
          <p:nvPr/>
        </p:nvSpPr>
        <p:spPr bwMode="auto">
          <a:xfrm>
            <a:off x="7653338" y="1447800"/>
            <a:ext cx="1447800" cy="336550"/>
          </a:xfrm>
          <a:prstGeom prst="rect">
            <a:avLst/>
          </a:prstGeom>
          <a:noFill/>
          <a:ln w="9525">
            <a:noFill/>
            <a:miter lim="800000"/>
            <a:headEnd/>
            <a:tailEnd/>
          </a:ln>
          <a:effectLst/>
        </p:spPr>
        <p:txBody>
          <a:bodyPr>
            <a:spAutoFit/>
          </a:bodyPr>
          <a:lstStyle/>
          <a:p>
            <a:pPr algn="ctr">
              <a:spcBef>
                <a:spcPct val="50000"/>
              </a:spcBef>
            </a:pPr>
            <a:r>
              <a:rPr lang="en-US" sz="1600">
                <a:cs typeface="Arial" charset="0"/>
              </a:rPr>
              <a:t>8 hours</a:t>
            </a:r>
          </a:p>
        </p:txBody>
      </p:sp>
      <p:sp>
        <p:nvSpPr>
          <p:cNvPr id="35851" name="Text Box 11"/>
          <p:cNvSpPr txBox="1">
            <a:spLocks noChangeArrowheads="1"/>
          </p:cNvSpPr>
          <p:nvPr/>
        </p:nvSpPr>
        <p:spPr bwMode="auto">
          <a:xfrm>
            <a:off x="1295400" y="5943600"/>
            <a:ext cx="2133600" cy="336550"/>
          </a:xfrm>
          <a:prstGeom prst="rect">
            <a:avLst/>
          </a:prstGeom>
          <a:noFill/>
          <a:ln w="9525">
            <a:noFill/>
            <a:miter lim="800000"/>
            <a:headEnd/>
            <a:tailEnd/>
          </a:ln>
          <a:effectLst/>
        </p:spPr>
        <p:txBody>
          <a:bodyPr>
            <a:spAutoFit/>
          </a:bodyPr>
          <a:lstStyle/>
          <a:p>
            <a:pPr>
              <a:spcBef>
                <a:spcPct val="50000"/>
              </a:spcBef>
            </a:pPr>
            <a:r>
              <a:rPr lang="en-US" sz="1600">
                <a:cs typeface="Arial" charset="0"/>
              </a:rPr>
              <a:t>slurry/suspension</a:t>
            </a:r>
          </a:p>
        </p:txBody>
      </p:sp>
      <p:sp>
        <p:nvSpPr>
          <p:cNvPr id="35852" name="Text Box 12"/>
          <p:cNvSpPr txBox="1">
            <a:spLocks noChangeArrowheads="1"/>
          </p:cNvSpPr>
          <p:nvPr/>
        </p:nvSpPr>
        <p:spPr bwMode="auto">
          <a:xfrm>
            <a:off x="6019800" y="5943600"/>
            <a:ext cx="1752600" cy="336550"/>
          </a:xfrm>
          <a:prstGeom prst="rect">
            <a:avLst/>
          </a:prstGeom>
          <a:noFill/>
          <a:ln w="9525">
            <a:noFill/>
            <a:miter lim="800000"/>
            <a:headEnd/>
            <a:tailEnd/>
          </a:ln>
          <a:effectLst/>
        </p:spPr>
        <p:txBody>
          <a:bodyPr>
            <a:spAutoFit/>
          </a:bodyPr>
          <a:lstStyle/>
          <a:p>
            <a:pPr>
              <a:spcBef>
                <a:spcPct val="50000"/>
              </a:spcBef>
            </a:pPr>
            <a:r>
              <a:rPr lang="en-US" sz="1600">
                <a:cs typeface="Arial" charset="0"/>
              </a:rPr>
              <a:t>highly disperse</a:t>
            </a:r>
          </a:p>
        </p:txBody>
      </p:sp>
      <p:sp>
        <p:nvSpPr>
          <p:cNvPr id="35853" name="Text Box 13"/>
          <p:cNvSpPr txBox="1">
            <a:spLocks noChangeArrowheads="1"/>
          </p:cNvSpPr>
          <p:nvPr/>
        </p:nvSpPr>
        <p:spPr bwMode="auto">
          <a:xfrm>
            <a:off x="3810000" y="5943600"/>
            <a:ext cx="1752600" cy="336550"/>
          </a:xfrm>
          <a:prstGeom prst="rect">
            <a:avLst/>
          </a:prstGeom>
          <a:noFill/>
          <a:ln w="9525">
            <a:noFill/>
            <a:miter lim="800000"/>
            <a:headEnd/>
            <a:tailEnd/>
          </a:ln>
          <a:effectLst/>
        </p:spPr>
        <p:txBody>
          <a:bodyPr>
            <a:spAutoFit/>
          </a:bodyPr>
          <a:lstStyle/>
          <a:p>
            <a:pPr>
              <a:spcBef>
                <a:spcPct val="50000"/>
              </a:spcBef>
            </a:pPr>
            <a:r>
              <a:rPr lang="en-US" sz="1600">
                <a:cs typeface="Arial" charset="0"/>
              </a:rPr>
              <a:t>agglomerated</a:t>
            </a:r>
          </a:p>
        </p:txBody>
      </p:sp>
      <p:sp>
        <p:nvSpPr>
          <p:cNvPr id="35854" name="Line 14"/>
          <p:cNvSpPr>
            <a:spLocks noChangeShapeType="1"/>
          </p:cNvSpPr>
          <p:nvPr/>
        </p:nvSpPr>
        <p:spPr bwMode="auto">
          <a:xfrm>
            <a:off x="3205163" y="6121400"/>
            <a:ext cx="533400" cy="0"/>
          </a:xfrm>
          <a:prstGeom prst="line">
            <a:avLst/>
          </a:prstGeom>
          <a:noFill/>
          <a:ln w="9525">
            <a:solidFill>
              <a:schemeClr val="tx1"/>
            </a:solidFill>
            <a:round/>
            <a:headEnd/>
            <a:tailEnd type="triangle" w="med" len="med"/>
          </a:ln>
          <a:effectLst/>
        </p:spPr>
        <p:txBody>
          <a:bodyPr/>
          <a:lstStyle/>
          <a:p>
            <a:endParaRPr lang="en-US"/>
          </a:p>
        </p:txBody>
      </p:sp>
      <p:sp>
        <p:nvSpPr>
          <p:cNvPr id="35855" name="Line 15"/>
          <p:cNvSpPr>
            <a:spLocks noChangeShapeType="1"/>
          </p:cNvSpPr>
          <p:nvPr/>
        </p:nvSpPr>
        <p:spPr bwMode="auto">
          <a:xfrm>
            <a:off x="5367338" y="6121400"/>
            <a:ext cx="609600" cy="0"/>
          </a:xfrm>
          <a:prstGeom prst="line">
            <a:avLst/>
          </a:prstGeom>
          <a:noFill/>
          <a:ln w="9525">
            <a:solidFill>
              <a:schemeClr val="tx1"/>
            </a:solidFill>
            <a:round/>
            <a:headEnd/>
            <a:tailEnd type="triangle" w="med" len="med"/>
          </a:ln>
          <a:effectLst/>
        </p:spPr>
        <p:txBody>
          <a:bodyPr/>
          <a:lstStyle/>
          <a:p>
            <a:endParaRPr lang="en-US"/>
          </a:p>
        </p:txBody>
      </p:sp>
      <p:sp>
        <p:nvSpPr>
          <p:cNvPr id="35856" name="Line 16"/>
          <p:cNvSpPr>
            <a:spLocks noChangeShapeType="1"/>
          </p:cNvSpPr>
          <p:nvPr/>
        </p:nvSpPr>
        <p:spPr bwMode="auto">
          <a:xfrm flipV="1">
            <a:off x="609600" y="3810000"/>
            <a:ext cx="0" cy="1676400"/>
          </a:xfrm>
          <a:prstGeom prst="line">
            <a:avLst/>
          </a:prstGeom>
          <a:noFill/>
          <a:ln w="9525">
            <a:solidFill>
              <a:schemeClr val="tx1"/>
            </a:solidFill>
            <a:round/>
            <a:headEnd/>
            <a:tailEnd type="triangle" w="med" len="med"/>
          </a:ln>
          <a:effectLst/>
        </p:spPr>
        <p:txBody>
          <a:bodyPr/>
          <a:lstStyle/>
          <a:p>
            <a:endParaRPr lang="en-US"/>
          </a:p>
        </p:txBody>
      </p:sp>
      <p:sp>
        <p:nvSpPr>
          <p:cNvPr id="35857" name="Line 17"/>
          <p:cNvSpPr>
            <a:spLocks noChangeShapeType="1"/>
          </p:cNvSpPr>
          <p:nvPr/>
        </p:nvSpPr>
        <p:spPr bwMode="auto">
          <a:xfrm flipV="1">
            <a:off x="609600" y="1828800"/>
            <a:ext cx="0" cy="1447800"/>
          </a:xfrm>
          <a:prstGeom prst="line">
            <a:avLst/>
          </a:prstGeom>
          <a:noFill/>
          <a:ln w="9525">
            <a:solidFill>
              <a:schemeClr val="tx1"/>
            </a:solidFill>
            <a:round/>
            <a:headEnd/>
            <a:tailEnd type="triangle" w="med" len="med"/>
          </a:ln>
          <a:effectLst/>
        </p:spPr>
        <p:txBody>
          <a:bodyPr/>
          <a:lstStyle/>
          <a:p>
            <a:endParaRPr lang="en-US"/>
          </a:p>
        </p:txBody>
      </p:sp>
      <p:sp>
        <p:nvSpPr>
          <p:cNvPr id="35858" name="Line 18"/>
          <p:cNvSpPr>
            <a:spLocks noChangeShapeType="1"/>
          </p:cNvSpPr>
          <p:nvPr/>
        </p:nvSpPr>
        <p:spPr bwMode="auto">
          <a:xfrm flipV="1">
            <a:off x="8382000" y="3962400"/>
            <a:ext cx="0" cy="1524000"/>
          </a:xfrm>
          <a:prstGeom prst="line">
            <a:avLst/>
          </a:prstGeom>
          <a:noFill/>
          <a:ln w="9525">
            <a:solidFill>
              <a:schemeClr val="tx1"/>
            </a:solidFill>
            <a:round/>
            <a:headEnd/>
            <a:tailEnd type="triangle" w="med" len="med"/>
          </a:ln>
          <a:effectLst/>
        </p:spPr>
        <p:txBody>
          <a:bodyPr/>
          <a:lstStyle/>
          <a:p>
            <a:endParaRPr lang="en-US"/>
          </a:p>
        </p:txBody>
      </p:sp>
      <p:sp>
        <p:nvSpPr>
          <p:cNvPr id="35859" name="Line 19"/>
          <p:cNvSpPr>
            <a:spLocks noChangeShapeType="1"/>
          </p:cNvSpPr>
          <p:nvPr/>
        </p:nvSpPr>
        <p:spPr bwMode="auto">
          <a:xfrm flipV="1">
            <a:off x="8343900" y="1828800"/>
            <a:ext cx="0" cy="1371600"/>
          </a:xfrm>
          <a:prstGeom prst="line">
            <a:avLst/>
          </a:prstGeom>
          <a:noFill/>
          <a:ln w="9525">
            <a:solidFill>
              <a:schemeClr val="tx1"/>
            </a:solidFill>
            <a:round/>
            <a:headEnd/>
            <a:tailEnd type="triangle" w="med" len="med"/>
          </a:ln>
          <a:effectLst/>
        </p:spPr>
        <p:txBody>
          <a:bodyPr/>
          <a:lstStyle/>
          <a:p>
            <a:endParaRPr lang="en-US"/>
          </a:p>
        </p:txBody>
      </p:sp>
      <p:sp>
        <p:nvSpPr>
          <p:cNvPr id="35860" name="Text Box 20"/>
          <p:cNvSpPr txBox="1">
            <a:spLocks noChangeArrowheads="1"/>
          </p:cNvSpPr>
          <p:nvPr/>
        </p:nvSpPr>
        <p:spPr bwMode="auto">
          <a:xfrm>
            <a:off x="304800" y="228600"/>
            <a:ext cx="8458200" cy="579438"/>
          </a:xfrm>
          <a:prstGeom prst="rect">
            <a:avLst/>
          </a:prstGeom>
          <a:noFill/>
          <a:ln w="9525">
            <a:noFill/>
            <a:miter lim="800000"/>
            <a:headEnd/>
            <a:tailEnd/>
          </a:ln>
          <a:effectLst/>
        </p:spPr>
        <p:txBody>
          <a:bodyPr>
            <a:spAutoFit/>
          </a:bodyPr>
          <a:lstStyle/>
          <a:p>
            <a:pPr algn="ctr">
              <a:spcBef>
                <a:spcPct val="50000"/>
              </a:spcBef>
            </a:pPr>
            <a:r>
              <a:rPr lang="en-US" sz="3200">
                <a:solidFill>
                  <a:srgbClr val="000066"/>
                </a:solidFill>
                <a:cs typeface="Arial" charset="0"/>
              </a:rPr>
              <a:t>Factors Influencing Control Selection </a:t>
            </a:r>
          </a:p>
        </p:txBody>
      </p:sp>
      <p:sp>
        <p:nvSpPr>
          <p:cNvPr id="35861" name="Line 21"/>
          <p:cNvSpPr>
            <a:spLocks noChangeShapeType="1"/>
          </p:cNvSpPr>
          <p:nvPr/>
        </p:nvSpPr>
        <p:spPr bwMode="auto">
          <a:xfrm>
            <a:off x="4419600" y="1447800"/>
            <a:ext cx="0" cy="1752600"/>
          </a:xfrm>
          <a:prstGeom prst="line">
            <a:avLst/>
          </a:prstGeom>
          <a:noFill/>
          <a:ln w="9525">
            <a:solidFill>
              <a:schemeClr val="tx1"/>
            </a:solidFill>
            <a:prstDash val="dash"/>
            <a:round/>
            <a:headEnd/>
            <a:tailEnd/>
          </a:ln>
          <a:effectLst/>
        </p:spPr>
        <p:txBody>
          <a:bodyPr/>
          <a:lstStyle/>
          <a:p>
            <a:endParaRPr lang="en-US"/>
          </a:p>
        </p:txBody>
      </p:sp>
      <p:sp>
        <p:nvSpPr>
          <p:cNvPr id="35862" name="Line 22"/>
          <p:cNvSpPr>
            <a:spLocks noChangeShapeType="1"/>
          </p:cNvSpPr>
          <p:nvPr/>
        </p:nvSpPr>
        <p:spPr bwMode="auto">
          <a:xfrm>
            <a:off x="4495800" y="4267200"/>
            <a:ext cx="0" cy="1600200"/>
          </a:xfrm>
          <a:prstGeom prst="line">
            <a:avLst/>
          </a:prstGeom>
          <a:noFill/>
          <a:ln w="9525">
            <a:solidFill>
              <a:schemeClr val="tx1"/>
            </a:solidFill>
            <a:prstDash val="dash"/>
            <a:round/>
            <a:headEnd/>
            <a:tailEnd/>
          </a:ln>
          <a:effectLst/>
        </p:spPr>
        <p:txBody>
          <a:bodyPr/>
          <a:lstStyle/>
          <a:p>
            <a:endParaRPr lang="en-US"/>
          </a:p>
        </p:txBody>
      </p:sp>
      <p:sp>
        <p:nvSpPr>
          <p:cNvPr id="35863" name="Text Box 23"/>
          <p:cNvSpPr txBox="1">
            <a:spLocks noChangeArrowheads="1"/>
          </p:cNvSpPr>
          <p:nvPr/>
        </p:nvSpPr>
        <p:spPr bwMode="auto">
          <a:xfrm>
            <a:off x="1219200" y="3200400"/>
            <a:ext cx="2667000" cy="641350"/>
          </a:xfrm>
          <a:prstGeom prst="rect">
            <a:avLst/>
          </a:prstGeom>
          <a:noFill/>
          <a:ln w="9525">
            <a:noFill/>
            <a:miter lim="800000"/>
            <a:headEnd/>
            <a:tailEnd/>
          </a:ln>
          <a:effectLst/>
        </p:spPr>
        <p:txBody>
          <a:bodyPr>
            <a:spAutoFit/>
          </a:bodyPr>
          <a:lstStyle/>
          <a:p>
            <a:pPr algn="ctr">
              <a:spcBef>
                <a:spcPct val="50000"/>
              </a:spcBef>
            </a:pPr>
            <a:r>
              <a:rPr lang="en-US" dirty="0">
                <a:cs typeface="Arial" charset="0"/>
              </a:rPr>
              <a:t>Engineered Local Exhaust Ventilation</a:t>
            </a:r>
          </a:p>
        </p:txBody>
      </p:sp>
      <p:sp>
        <p:nvSpPr>
          <p:cNvPr id="35864" name="Text Box 24"/>
          <p:cNvSpPr txBox="1">
            <a:spLocks noChangeArrowheads="1"/>
          </p:cNvSpPr>
          <p:nvPr/>
        </p:nvSpPr>
        <p:spPr bwMode="auto">
          <a:xfrm>
            <a:off x="6172200" y="2743200"/>
            <a:ext cx="1600200" cy="646331"/>
          </a:xfrm>
          <a:prstGeom prst="rect">
            <a:avLst/>
          </a:prstGeom>
          <a:noFill/>
          <a:ln w="9525">
            <a:noFill/>
            <a:miter lim="800000"/>
            <a:headEnd/>
            <a:tailEnd/>
          </a:ln>
          <a:effectLst/>
        </p:spPr>
        <p:txBody>
          <a:bodyPr wrap="square">
            <a:spAutoFit/>
          </a:bodyPr>
          <a:lstStyle/>
          <a:p>
            <a:pPr algn="ctr">
              <a:spcBef>
                <a:spcPct val="50000"/>
              </a:spcBef>
            </a:pPr>
            <a:r>
              <a:rPr lang="en-US" dirty="0">
                <a:cs typeface="Arial" charset="0"/>
              </a:rPr>
              <a:t>Closed Systems</a:t>
            </a:r>
          </a:p>
        </p:txBody>
      </p:sp>
      <p:sp>
        <p:nvSpPr>
          <p:cNvPr id="35865" name="Rectangle 25"/>
          <p:cNvSpPr>
            <a:spLocks noChangeArrowheads="1"/>
          </p:cNvSpPr>
          <p:nvPr/>
        </p:nvSpPr>
        <p:spPr bwMode="auto">
          <a:xfrm>
            <a:off x="2743200" y="990600"/>
            <a:ext cx="3219450" cy="366713"/>
          </a:xfrm>
          <a:prstGeom prst="rect">
            <a:avLst/>
          </a:prstGeom>
          <a:noFill/>
          <a:ln w="9525">
            <a:noFill/>
            <a:miter lim="800000"/>
            <a:headEnd/>
            <a:tailEnd/>
          </a:ln>
          <a:effectLst/>
        </p:spPr>
        <p:txBody>
          <a:bodyPr wrap="none">
            <a:spAutoFit/>
          </a:bodyPr>
          <a:lstStyle/>
          <a:p>
            <a:r>
              <a:rPr lang="en-US" b="1">
                <a:cs typeface="Arial" charset="0"/>
              </a:rPr>
              <a:t>Occupational Health Hazard</a:t>
            </a:r>
          </a:p>
        </p:txBody>
      </p:sp>
      <p:sp>
        <p:nvSpPr>
          <p:cNvPr id="35866" name="Text Box 26"/>
          <p:cNvSpPr txBox="1">
            <a:spLocks noChangeArrowheads="1"/>
          </p:cNvSpPr>
          <p:nvPr/>
        </p:nvSpPr>
        <p:spPr bwMode="auto">
          <a:xfrm>
            <a:off x="1219200" y="914400"/>
            <a:ext cx="1295400" cy="581025"/>
          </a:xfrm>
          <a:prstGeom prst="rect">
            <a:avLst/>
          </a:prstGeom>
          <a:noFill/>
          <a:ln w="9525">
            <a:noFill/>
            <a:miter lim="800000"/>
            <a:headEnd/>
            <a:tailEnd/>
          </a:ln>
          <a:effectLst/>
        </p:spPr>
        <p:txBody>
          <a:bodyPr>
            <a:spAutoFit/>
          </a:bodyPr>
          <a:lstStyle/>
          <a:p>
            <a:pPr>
              <a:spcBef>
                <a:spcPct val="50000"/>
              </a:spcBef>
            </a:pPr>
            <a:r>
              <a:rPr lang="en-US" sz="1600">
                <a:cs typeface="Arial" charset="0"/>
              </a:rPr>
              <a:t>mild / reversible</a:t>
            </a:r>
          </a:p>
        </p:txBody>
      </p:sp>
      <p:sp>
        <p:nvSpPr>
          <p:cNvPr id="35867" name="Text Box 27"/>
          <p:cNvSpPr txBox="1">
            <a:spLocks noChangeArrowheads="1"/>
          </p:cNvSpPr>
          <p:nvPr/>
        </p:nvSpPr>
        <p:spPr bwMode="auto">
          <a:xfrm>
            <a:off x="6581775" y="914400"/>
            <a:ext cx="1600200" cy="581025"/>
          </a:xfrm>
          <a:prstGeom prst="rect">
            <a:avLst/>
          </a:prstGeom>
          <a:noFill/>
          <a:ln w="9525">
            <a:noFill/>
            <a:miter lim="800000"/>
            <a:headEnd/>
            <a:tailEnd/>
          </a:ln>
          <a:effectLst/>
        </p:spPr>
        <p:txBody>
          <a:bodyPr>
            <a:spAutoFit/>
          </a:bodyPr>
          <a:lstStyle/>
          <a:p>
            <a:pPr>
              <a:spcBef>
                <a:spcPct val="50000"/>
              </a:spcBef>
            </a:pPr>
            <a:r>
              <a:rPr lang="en-US" sz="1600">
                <a:cs typeface="Arial" charset="0"/>
              </a:rPr>
              <a:t>severe / irreversible</a:t>
            </a:r>
          </a:p>
        </p:txBody>
      </p:sp>
      <p:sp>
        <p:nvSpPr>
          <p:cNvPr id="35868" name="Line 28"/>
          <p:cNvSpPr>
            <a:spLocks noChangeShapeType="1"/>
          </p:cNvSpPr>
          <p:nvPr/>
        </p:nvSpPr>
        <p:spPr bwMode="auto">
          <a:xfrm>
            <a:off x="2128838" y="1157288"/>
            <a:ext cx="457200" cy="0"/>
          </a:xfrm>
          <a:prstGeom prst="line">
            <a:avLst/>
          </a:prstGeom>
          <a:noFill/>
          <a:ln w="9525">
            <a:solidFill>
              <a:schemeClr val="tx1"/>
            </a:solidFill>
            <a:round/>
            <a:headEnd/>
            <a:tailEnd type="triangle" w="med" len="med"/>
          </a:ln>
          <a:effectLst/>
        </p:spPr>
        <p:txBody>
          <a:bodyPr/>
          <a:lstStyle/>
          <a:p>
            <a:endParaRPr lang="en-US"/>
          </a:p>
        </p:txBody>
      </p:sp>
      <p:sp>
        <p:nvSpPr>
          <p:cNvPr id="35869" name="Line 29"/>
          <p:cNvSpPr>
            <a:spLocks noChangeShapeType="1"/>
          </p:cNvSpPr>
          <p:nvPr/>
        </p:nvSpPr>
        <p:spPr bwMode="auto">
          <a:xfrm>
            <a:off x="6096000" y="1171575"/>
            <a:ext cx="457200" cy="0"/>
          </a:xfrm>
          <a:prstGeom prst="line">
            <a:avLst/>
          </a:prstGeom>
          <a:noFill/>
          <a:ln w="9525">
            <a:solidFill>
              <a:schemeClr val="tx1"/>
            </a:solidFill>
            <a:round/>
            <a:headEnd/>
            <a:tailEnd type="triangle" w="med" len="med"/>
          </a:ln>
          <a:effectLst/>
        </p:spPr>
        <p:txBody>
          <a:bodyPr/>
          <a:lstStyle/>
          <a:p>
            <a:endParaRPr lang="en-US"/>
          </a:p>
        </p:txBody>
      </p:sp>
      <p:pic>
        <p:nvPicPr>
          <p:cNvPr id="30" name="Picture 3" descr="Flow Sciences Model FS2800"/>
          <p:cNvPicPr>
            <a:picLocks noChangeAspect="1" noChangeArrowheads="1"/>
          </p:cNvPicPr>
          <p:nvPr/>
        </p:nvPicPr>
        <p:blipFill>
          <a:blip r:embed="rId3" cstate="print"/>
          <a:srcRect/>
          <a:stretch>
            <a:fillRect/>
          </a:stretch>
        </p:blipFill>
        <p:spPr bwMode="auto">
          <a:xfrm>
            <a:off x="5105400" y="4876800"/>
            <a:ext cx="1223146" cy="898525"/>
          </a:xfrm>
          <a:prstGeom prst="rect">
            <a:avLst/>
          </a:prstGeom>
          <a:noFill/>
          <a:ln w="25400">
            <a:solidFill>
              <a:schemeClr val="tx1"/>
            </a:solidFill>
            <a:miter lim="800000"/>
            <a:headEnd/>
            <a:tailEnd/>
          </a:ln>
        </p:spPr>
      </p:pic>
      <p:pic>
        <p:nvPicPr>
          <p:cNvPr id="31" name="Picture 8" descr="rigid-4"/>
          <p:cNvPicPr>
            <a:picLocks noChangeAspect="1" noChangeArrowheads="1"/>
          </p:cNvPicPr>
          <p:nvPr/>
        </p:nvPicPr>
        <p:blipFill>
          <a:blip r:embed="rId4" cstate="print"/>
          <a:srcRect/>
          <a:stretch>
            <a:fillRect/>
          </a:stretch>
        </p:blipFill>
        <p:spPr bwMode="auto">
          <a:xfrm>
            <a:off x="6553200" y="3581400"/>
            <a:ext cx="1034143" cy="1016000"/>
          </a:xfrm>
          <a:prstGeom prst="rect">
            <a:avLst/>
          </a:prstGeom>
          <a:noFill/>
          <a:ln w="25400">
            <a:solidFill>
              <a:schemeClr val="tx1"/>
            </a:solidFill>
            <a:miter lim="800000"/>
            <a:headEnd/>
            <a:tailEnd/>
          </a:ln>
        </p:spPr>
      </p:pic>
      <p:pic>
        <p:nvPicPr>
          <p:cNvPr id="32" name="Picture 8" descr="Vacuum charge a planetary mixer"/>
          <p:cNvPicPr>
            <a:picLocks noChangeAspect="1" noChangeArrowheads="1"/>
          </p:cNvPicPr>
          <p:nvPr/>
        </p:nvPicPr>
        <p:blipFill>
          <a:blip r:embed="rId5" cstate="print"/>
          <a:srcRect/>
          <a:stretch>
            <a:fillRect/>
          </a:stretch>
        </p:blipFill>
        <p:spPr bwMode="auto">
          <a:xfrm>
            <a:off x="1371600" y="1676400"/>
            <a:ext cx="1242615" cy="873125"/>
          </a:xfrm>
          <a:prstGeom prst="rect">
            <a:avLst/>
          </a:prstGeom>
          <a:noFill/>
          <a:ln w="12700">
            <a:solidFill>
              <a:schemeClr val="tx1"/>
            </a:solidFill>
            <a:miter lim="800000"/>
            <a:headEnd/>
            <a:tailEnd/>
          </a:ln>
        </p:spPr>
      </p:pic>
      <p:pic>
        <p:nvPicPr>
          <p:cNvPr id="33" name="Picture 9"/>
          <p:cNvPicPr>
            <a:picLocks noChangeAspect="1" noChangeArrowheads="1"/>
          </p:cNvPicPr>
          <p:nvPr/>
        </p:nvPicPr>
        <p:blipFill>
          <a:blip r:embed="rId6" cstate="print"/>
          <a:srcRect/>
          <a:stretch>
            <a:fillRect/>
          </a:stretch>
        </p:blipFill>
        <p:spPr bwMode="auto">
          <a:xfrm>
            <a:off x="4572000" y="1524000"/>
            <a:ext cx="1066800" cy="1422400"/>
          </a:xfrm>
          <a:prstGeom prst="rect">
            <a:avLst/>
          </a:prstGeom>
          <a:noFill/>
          <a:ln w="9525">
            <a:solidFill>
              <a:srgbClr val="000066"/>
            </a:solidFill>
            <a:miter lim="800000"/>
            <a:headEnd/>
            <a:tailEnd/>
          </a:ln>
        </p:spPr>
      </p:pic>
      <p:pic>
        <p:nvPicPr>
          <p:cNvPr id="34" name="Picture 6" descr="Weigh cel 4 upgrades 1"/>
          <p:cNvPicPr>
            <a:picLocks noChangeAspect="1" noChangeArrowheads="1"/>
          </p:cNvPicPr>
          <p:nvPr/>
        </p:nvPicPr>
        <p:blipFill>
          <a:blip r:embed="rId7" cstate="print"/>
          <a:srcRect/>
          <a:stretch>
            <a:fillRect/>
          </a:stretch>
        </p:blipFill>
        <p:spPr bwMode="auto">
          <a:xfrm>
            <a:off x="2362200" y="2362200"/>
            <a:ext cx="1117600" cy="838200"/>
          </a:xfrm>
          <a:prstGeom prst="rect">
            <a:avLst/>
          </a:prstGeom>
          <a:noFill/>
          <a:ln w="12700">
            <a:solidFill>
              <a:srgbClr val="000000"/>
            </a:solidFill>
            <a:miter lim="800000"/>
            <a:headEnd/>
            <a:tailEnd/>
          </a:ln>
        </p:spPr>
      </p:pic>
      <p:pic>
        <p:nvPicPr>
          <p:cNvPr id="35" name="Picture 11"/>
          <p:cNvPicPr>
            <a:picLocks noChangeAspect="1" noChangeArrowheads="1"/>
          </p:cNvPicPr>
          <p:nvPr/>
        </p:nvPicPr>
        <p:blipFill>
          <a:blip r:embed="rId8" cstate="print"/>
          <a:srcRect/>
          <a:stretch>
            <a:fillRect/>
          </a:stretch>
        </p:blipFill>
        <p:spPr bwMode="auto">
          <a:xfrm>
            <a:off x="6553200" y="1524000"/>
            <a:ext cx="1059656" cy="1143000"/>
          </a:xfrm>
          <a:prstGeom prst="rect">
            <a:avLst/>
          </a:prstGeom>
          <a:noFill/>
          <a:ln w="9525">
            <a:solidFill>
              <a:srgbClr val="000066"/>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discussion</a:t>
            </a:r>
            <a:endParaRPr lang="en-US" dirty="0"/>
          </a:p>
        </p:txBody>
      </p:sp>
      <p:sp>
        <p:nvSpPr>
          <p:cNvPr id="3" name="Content Placeholder 2"/>
          <p:cNvSpPr>
            <a:spLocks noGrp="1"/>
          </p:cNvSpPr>
          <p:nvPr>
            <p:ph idx="1"/>
          </p:nvPr>
        </p:nvSpPr>
        <p:spPr/>
        <p:txBody>
          <a:bodyPr/>
          <a:lstStyle/>
          <a:p>
            <a:r>
              <a:rPr lang="en-US" dirty="0" smtClean="0"/>
              <a:t>Value of health hazard banding and control banding to effective, comprehensive risk management</a:t>
            </a:r>
          </a:p>
          <a:p>
            <a:r>
              <a:rPr lang="en-US" dirty="0" smtClean="0"/>
              <a:t>Value to Prevention through Design</a:t>
            </a:r>
          </a:p>
          <a:p>
            <a:r>
              <a:rPr lang="en-US" dirty="0" smtClean="0"/>
              <a:t>NIOSH/AIHA/stakeholder hazard banding activities</a:t>
            </a:r>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152400"/>
            <a:ext cx="8229600" cy="1143000"/>
          </a:xfrm>
        </p:spPr>
        <p:txBody>
          <a:bodyPr>
            <a:normAutofit/>
          </a:bodyPr>
          <a:lstStyle/>
          <a:p>
            <a:r>
              <a:rPr lang="en-US" sz="3600" dirty="0" smtClean="0"/>
              <a:t>Supports selection of risk-based controls</a:t>
            </a:r>
            <a:endParaRPr lang="en-US" sz="3600" dirty="0"/>
          </a:p>
        </p:txBody>
      </p:sp>
      <p:sp>
        <p:nvSpPr>
          <p:cNvPr id="37891" name="Rectangle 3"/>
          <p:cNvSpPr>
            <a:spLocks noGrp="1" noChangeArrowheads="1"/>
          </p:cNvSpPr>
          <p:nvPr>
            <p:ph type="body" idx="1"/>
          </p:nvPr>
        </p:nvSpPr>
        <p:spPr>
          <a:xfrm>
            <a:off x="533400" y="1219200"/>
            <a:ext cx="8001000" cy="4648200"/>
          </a:xfrm>
        </p:spPr>
        <p:txBody>
          <a:bodyPr>
            <a:normAutofit fontScale="70000" lnSpcReduction="20000"/>
          </a:bodyPr>
          <a:lstStyle/>
          <a:p>
            <a:pPr>
              <a:lnSpc>
                <a:spcPct val="120000"/>
              </a:lnSpc>
              <a:spcBef>
                <a:spcPts val="600"/>
              </a:spcBef>
            </a:pPr>
            <a:r>
              <a:rPr lang="en-US" dirty="0" smtClean="0"/>
              <a:t>Known or anticipated health hazards of material</a:t>
            </a:r>
          </a:p>
          <a:p>
            <a:pPr>
              <a:lnSpc>
                <a:spcPct val="120000"/>
              </a:lnSpc>
              <a:spcAft>
                <a:spcPct val="20000"/>
              </a:spcAft>
            </a:pPr>
            <a:r>
              <a:rPr lang="en-US" dirty="0" smtClean="0"/>
              <a:t>Factors influencing exposure risk</a:t>
            </a:r>
          </a:p>
          <a:p>
            <a:pPr lvl="1">
              <a:lnSpc>
                <a:spcPct val="120000"/>
              </a:lnSpc>
              <a:spcAft>
                <a:spcPct val="20000"/>
              </a:spcAft>
            </a:pPr>
            <a:r>
              <a:rPr lang="en-US" dirty="0" smtClean="0"/>
              <a:t>Physical form, task frequency and duration, etc.</a:t>
            </a:r>
          </a:p>
          <a:p>
            <a:pPr>
              <a:lnSpc>
                <a:spcPct val="120000"/>
              </a:lnSpc>
              <a:spcAft>
                <a:spcPct val="20000"/>
              </a:spcAft>
            </a:pPr>
            <a:r>
              <a:rPr lang="en-US" dirty="0" smtClean="0"/>
              <a:t>Scale of operations </a:t>
            </a:r>
          </a:p>
          <a:p>
            <a:pPr lvl="1">
              <a:lnSpc>
                <a:spcPct val="120000"/>
              </a:lnSpc>
              <a:spcBef>
                <a:spcPts val="0"/>
              </a:spcBef>
            </a:pPr>
            <a:r>
              <a:rPr lang="en-US" dirty="0" smtClean="0"/>
              <a:t>Laboratory  / pilot scale</a:t>
            </a:r>
          </a:p>
          <a:p>
            <a:pPr lvl="1">
              <a:lnSpc>
                <a:spcPct val="120000"/>
              </a:lnSpc>
              <a:spcBef>
                <a:spcPts val="0"/>
              </a:spcBef>
            </a:pPr>
            <a:r>
              <a:rPr lang="en-US" dirty="0" smtClean="0"/>
              <a:t>Production of the chemical or mixture</a:t>
            </a:r>
          </a:p>
          <a:p>
            <a:pPr lvl="1">
              <a:lnSpc>
                <a:spcPct val="120000"/>
              </a:lnSpc>
              <a:spcBef>
                <a:spcPts val="0"/>
              </a:spcBef>
            </a:pPr>
            <a:r>
              <a:rPr lang="en-US" dirty="0" smtClean="0"/>
              <a:t>Product formulation with the chemical or mixture</a:t>
            </a:r>
          </a:p>
          <a:p>
            <a:pPr>
              <a:lnSpc>
                <a:spcPct val="120000"/>
              </a:lnSpc>
              <a:spcAft>
                <a:spcPct val="20000"/>
              </a:spcAft>
            </a:pPr>
            <a:r>
              <a:rPr lang="en-US" dirty="0" smtClean="0"/>
              <a:t>Known </a:t>
            </a:r>
            <a:r>
              <a:rPr lang="en-US" dirty="0"/>
              <a:t>performance of controls</a:t>
            </a:r>
          </a:p>
          <a:p>
            <a:pPr lvl="1">
              <a:lnSpc>
                <a:spcPct val="120000"/>
              </a:lnSpc>
              <a:spcBef>
                <a:spcPts val="0"/>
              </a:spcBef>
            </a:pPr>
            <a:r>
              <a:rPr lang="en-US" sz="3000" dirty="0"/>
              <a:t>E.g., finely-divided powders or gases</a:t>
            </a:r>
          </a:p>
          <a:p>
            <a:pPr lvl="1">
              <a:lnSpc>
                <a:spcPct val="120000"/>
              </a:lnSpc>
              <a:spcBef>
                <a:spcPts val="0"/>
              </a:spcBef>
            </a:pPr>
            <a:r>
              <a:rPr lang="en-US" sz="3000" dirty="0"/>
              <a:t>Test expected performance using surrogates</a:t>
            </a:r>
          </a:p>
          <a:p>
            <a:pPr algn="ctr">
              <a:lnSpc>
                <a:spcPct val="90000"/>
              </a:lnSpc>
              <a:spcBef>
                <a:spcPts val="1800"/>
              </a:spcBef>
              <a:spcAft>
                <a:spcPct val="20000"/>
              </a:spcAft>
              <a:buFontTx/>
              <a:buNone/>
            </a:pPr>
            <a:r>
              <a:rPr lang="en-US" sz="2600" b="1" i="1" dirty="0">
                <a:solidFill>
                  <a:srgbClr val="000066"/>
                </a:solidFill>
              </a:rPr>
              <a:t>Incomplete health hazard datasets prompt conservative control approaches</a:t>
            </a:r>
          </a:p>
          <a:p>
            <a:pPr lvl="2">
              <a:lnSpc>
                <a:spcPct val="90000"/>
              </a:lnSpc>
              <a:buFontTx/>
              <a:buNone/>
            </a:pPr>
            <a:endParaRPr lang="en-US" dirty="0"/>
          </a:p>
          <a:p>
            <a:pPr lvl="1">
              <a:lnSpc>
                <a:spcPct val="80000"/>
              </a:lnSpc>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381000"/>
            <a:ext cx="8458200" cy="1076325"/>
          </a:xfrm>
        </p:spPr>
        <p:txBody>
          <a:bodyPr>
            <a:noAutofit/>
          </a:bodyPr>
          <a:lstStyle/>
          <a:p>
            <a:pPr eaLnBrk="1" hangingPunct="1"/>
            <a:r>
              <a:rPr lang="en-US" sz="3600" dirty="0" smtClean="0"/>
              <a:t>And supports design of other appropriate controls </a:t>
            </a:r>
            <a:br>
              <a:rPr lang="en-US" sz="3600" dirty="0" smtClean="0"/>
            </a:br>
            <a:endParaRPr lang="en-US" sz="3600" dirty="0" smtClean="0"/>
          </a:p>
        </p:txBody>
      </p:sp>
      <p:sp>
        <p:nvSpPr>
          <p:cNvPr id="8195" name="Rectangle 3"/>
          <p:cNvSpPr>
            <a:spLocks noGrp="1" noChangeArrowheads="1"/>
          </p:cNvSpPr>
          <p:nvPr>
            <p:ph type="body" idx="1"/>
          </p:nvPr>
        </p:nvSpPr>
        <p:spPr>
          <a:xfrm>
            <a:off x="609600" y="1447800"/>
            <a:ext cx="8229600" cy="4525963"/>
          </a:xfrm>
        </p:spPr>
        <p:txBody>
          <a:bodyPr>
            <a:normAutofit/>
          </a:bodyPr>
          <a:lstStyle/>
          <a:p>
            <a:pPr>
              <a:lnSpc>
                <a:spcPct val="90000"/>
              </a:lnSpc>
            </a:pPr>
            <a:r>
              <a:rPr lang="en-US" sz="2400" dirty="0" smtClean="0"/>
              <a:t>Process and process equipment</a:t>
            </a:r>
          </a:p>
          <a:p>
            <a:pPr>
              <a:lnSpc>
                <a:spcPct val="90000"/>
              </a:lnSpc>
            </a:pPr>
            <a:r>
              <a:rPr lang="en-US" sz="2400" dirty="0" smtClean="0"/>
              <a:t>Facility design, including room finishes</a:t>
            </a:r>
          </a:p>
          <a:p>
            <a:pPr>
              <a:lnSpc>
                <a:spcPct val="90000"/>
              </a:lnSpc>
            </a:pPr>
            <a:r>
              <a:rPr lang="en-US" sz="2400" dirty="0" smtClean="0"/>
              <a:t>Room configuration </a:t>
            </a:r>
          </a:p>
          <a:p>
            <a:pPr>
              <a:lnSpc>
                <a:spcPct val="90000"/>
              </a:lnSpc>
            </a:pPr>
            <a:r>
              <a:rPr lang="en-US" sz="2400" dirty="0" smtClean="0"/>
              <a:t>Mechanical systems, including ventilation, dust collection, area pressurization</a:t>
            </a:r>
          </a:p>
          <a:p>
            <a:pPr>
              <a:lnSpc>
                <a:spcPct val="90000"/>
              </a:lnSpc>
            </a:pPr>
            <a:r>
              <a:rPr lang="en-US" sz="2400" dirty="0" smtClean="0"/>
              <a:t>Equipment cleaning</a:t>
            </a:r>
          </a:p>
          <a:p>
            <a:pPr>
              <a:lnSpc>
                <a:spcPct val="90000"/>
              </a:lnSpc>
            </a:pPr>
            <a:r>
              <a:rPr lang="en-US" sz="2400" dirty="0" smtClean="0"/>
              <a:t>Equipment maintenance</a:t>
            </a:r>
          </a:p>
          <a:p>
            <a:pPr>
              <a:lnSpc>
                <a:spcPct val="90000"/>
              </a:lnSpc>
            </a:pPr>
            <a:r>
              <a:rPr lang="en-US" sz="2400" dirty="0" smtClean="0"/>
              <a:t>Gowning/gown-down</a:t>
            </a:r>
          </a:p>
          <a:p>
            <a:pPr>
              <a:lnSpc>
                <a:spcPct val="90000"/>
              </a:lnSpc>
            </a:pPr>
            <a:r>
              <a:rPr lang="en-US" sz="2400" dirty="0" smtClean="0"/>
              <a:t>Work practice/work organization controls</a:t>
            </a:r>
          </a:p>
          <a:p>
            <a:pPr>
              <a:lnSpc>
                <a:spcPct val="90000"/>
              </a:lnSpc>
            </a:pPr>
            <a:r>
              <a:rPr lang="en-US" sz="2400" dirty="0" smtClean="0"/>
              <a:t>Management of change</a:t>
            </a:r>
          </a:p>
          <a:p>
            <a:pPr>
              <a:lnSpc>
                <a:spcPct val="90000"/>
              </a:lnSpc>
            </a:pPr>
            <a:r>
              <a:rPr lang="en-US" sz="2400" dirty="0" smtClean="0"/>
              <a:t>Industrial hygiene / occupational health support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62000" y="304800"/>
            <a:ext cx="7313613" cy="1143000"/>
          </a:xfrm>
        </p:spPr>
        <p:txBody>
          <a:bodyPr/>
          <a:lstStyle/>
          <a:p>
            <a:r>
              <a:rPr lang="en-US" sz="3600" dirty="0"/>
              <a:t>Incomplete </a:t>
            </a:r>
            <a:r>
              <a:rPr lang="en-US" sz="3600" dirty="0" smtClean="0"/>
              <a:t>health </a:t>
            </a:r>
            <a:r>
              <a:rPr lang="en-US" sz="3600" dirty="0"/>
              <a:t>h</a:t>
            </a:r>
            <a:r>
              <a:rPr lang="en-US" sz="3600" dirty="0" smtClean="0"/>
              <a:t>azard </a:t>
            </a:r>
            <a:r>
              <a:rPr lang="en-US" sz="3600" dirty="0"/>
              <a:t>d</a:t>
            </a:r>
            <a:r>
              <a:rPr lang="en-US" sz="3600" dirty="0" smtClean="0"/>
              <a:t>ata</a:t>
            </a:r>
            <a:endParaRPr lang="en-US" sz="3600" dirty="0"/>
          </a:p>
        </p:txBody>
      </p:sp>
      <p:sp>
        <p:nvSpPr>
          <p:cNvPr id="48131" name="Rectangle 3"/>
          <p:cNvSpPr>
            <a:spLocks noGrp="1" noChangeArrowheads="1"/>
          </p:cNvSpPr>
          <p:nvPr>
            <p:ph type="body" idx="1"/>
          </p:nvPr>
        </p:nvSpPr>
        <p:spPr>
          <a:xfrm>
            <a:off x="762000" y="1371600"/>
            <a:ext cx="7924800" cy="4114800"/>
          </a:xfrm>
        </p:spPr>
        <p:txBody>
          <a:bodyPr>
            <a:normAutofit fontScale="77500" lnSpcReduction="20000"/>
          </a:bodyPr>
          <a:lstStyle/>
          <a:p>
            <a:pPr>
              <a:buFontTx/>
              <a:buNone/>
            </a:pPr>
            <a:r>
              <a:rPr lang="en-US" sz="3600" dirty="0"/>
              <a:t>Consider these prudent </a:t>
            </a:r>
            <a:r>
              <a:rPr lang="en-US" sz="3600" dirty="0" smtClean="0"/>
              <a:t>practices</a:t>
            </a:r>
            <a:endParaRPr lang="en-US" sz="3600" dirty="0"/>
          </a:p>
          <a:p>
            <a:pPr>
              <a:spcBef>
                <a:spcPts val="1200"/>
              </a:spcBef>
            </a:pPr>
            <a:r>
              <a:rPr lang="en-US" dirty="0"/>
              <a:t>Handle materials as slurries or suspensions</a:t>
            </a:r>
          </a:p>
          <a:p>
            <a:pPr lvl="1"/>
            <a:r>
              <a:rPr lang="en-US" dirty="0"/>
              <a:t>When possible, wet materials after weighing, before removing from hood or containment system</a:t>
            </a:r>
          </a:p>
          <a:p>
            <a:r>
              <a:rPr lang="en-US" dirty="0"/>
              <a:t>Use closed systems for loading and unloading materials from process equipment</a:t>
            </a:r>
          </a:p>
          <a:p>
            <a:r>
              <a:rPr lang="en-US" dirty="0"/>
              <a:t>Place lab scale equipment into ventilated enclosures</a:t>
            </a:r>
          </a:p>
          <a:p>
            <a:r>
              <a:rPr lang="en-US" dirty="0"/>
              <a:t>Control particle migration via ventilation system or contaminants on people and equipment</a:t>
            </a:r>
          </a:p>
          <a:p>
            <a:r>
              <a:rPr lang="en-US" dirty="0"/>
              <a:t>Cover street clothing or change into work uniforms</a:t>
            </a:r>
          </a:p>
          <a:p>
            <a:r>
              <a:rPr lang="en-US" dirty="0"/>
              <a:t>Use redundant PPE</a:t>
            </a:r>
          </a:p>
          <a:p>
            <a:pPr lvl="1">
              <a:buFontTx/>
              <a:buNone/>
            </a:pPr>
            <a:endParaRPr lang="en-US" sz="2400" dirty="0"/>
          </a:p>
          <a:p>
            <a:pPr lvl="1"/>
            <a:endParaRPr lang="en-US" sz="2400" dirty="0"/>
          </a:p>
          <a:p>
            <a:pPr lvl="1"/>
            <a:endParaRPr lang="en-US" sz="2300" dirty="0">
              <a:sym typeface="Symbol" pitchFamily="18" charset="2"/>
            </a:endParaRPr>
          </a:p>
          <a:p>
            <a:pPr lvl="1"/>
            <a:endParaRPr lang="en-US" sz="2400" dirty="0"/>
          </a:p>
          <a:p>
            <a:pPr lvl="1"/>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2590800"/>
            <a:ext cx="6781800" cy="1261884"/>
          </a:xfrm>
          <a:prstGeom prst="rect">
            <a:avLst/>
          </a:prstGeom>
          <a:noFill/>
          <a:ln w="9525">
            <a:noFill/>
            <a:miter lim="800000"/>
            <a:headEnd/>
            <a:tailEnd/>
          </a:ln>
          <a:effectLst/>
        </p:spPr>
        <p:txBody>
          <a:bodyPr wrap="square">
            <a:spAutoFit/>
          </a:bodyPr>
          <a:lstStyle/>
          <a:p>
            <a:pPr algn="ctr" eaLnBrk="0" hangingPunct="0">
              <a:lnSpc>
                <a:spcPct val="95000"/>
              </a:lnSpc>
              <a:defRPr/>
            </a:pPr>
            <a:r>
              <a:rPr kumimoji="1" lang="en-US" sz="2000" dirty="0">
                <a:solidFill>
                  <a:schemeClr val="tx1"/>
                </a:solidFill>
              </a:rPr>
              <a:t>The findings and conclusions in this presentation have not been formally disseminated by the National Institute for Occupational Safety and Health and should not be construed to represent any agency determination or policy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tD_logo_color.PNG"/>
          <p:cNvPicPr>
            <a:picLocks noGrp="1" noChangeAspect="1"/>
          </p:cNvPicPr>
          <p:nvPr>
            <p:ph idx="1"/>
          </p:nvPr>
        </p:nvPicPr>
        <p:blipFill>
          <a:blip r:embed="rId2" cstate="print"/>
          <a:stretch>
            <a:fillRect/>
          </a:stretch>
        </p:blipFill>
        <p:spPr>
          <a:xfrm>
            <a:off x="381001" y="1676401"/>
            <a:ext cx="4572000" cy="2685144"/>
          </a:xfrm>
        </p:spPr>
      </p:pic>
      <p:sp>
        <p:nvSpPr>
          <p:cNvPr id="5" name="TextBox 4"/>
          <p:cNvSpPr txBox="1"/>
          <p:nvPr/>
        </p:nvSpPr>
        <p:spPr>
          <a:xfrm>
            <a:off x="5334000" y="1524000"/>
            <a:ext cx="3352800" cy="3123932"/>
          </a:xfrm>
          <a:prstGeom prst="rect">
            <a:avLst/>
          </a:prstGeom>
          <a:noFill/>
        </p:spPr>
        <p:txBody>
          <a:bodyPr wrap="square" rtlCol="0">
            <a:spAutoFit/>
          </a:bodyPr>
          <a:lstStyle/>
          <a:p>
            <a:r>
              <a:rPr lang="en-US" sz="2400" dirty="0" smtClean="0"/>
              <a:t>Best way to manage occupational exposures to chemical agents is to eliminate the hazard or “design out” the risk</a:t>
            </a:r>
          </a:p>
          <a:p>
            <a:pPr marL="287338" indent="-287338">
              <a:spcBef>
                <a:spcPts val="600"/>
              </a:spcBef>
              <a:buFont typeface="Arial" pitchFamily="34" charset="0"/>
              <a:buChar char="•"/>
            </a:pPr>
            <a:r>
              <a:rPr lang="en-US" sz="2400" i="1" dirty="0" smtClean="0"/>
              <a:t>Elimination</a:t>
            </a:r>
          </a:p>
          <a:p>
            <a:pPr marL="287338" indent="-287338">
              <a:buFont typeface="Arial" pitchFamily="34" charset="0"/>
              <a:buChar char="•"/>
            </a:pPr>
            <a:r>
              <a:rPr lang="en-US" sz="2400" i="1" dirty="0" smtClean="0"/>
              <a:t>Substitution</a:t>
            </a:r>
          </a:p>
          <a:p>
            <a:pPr marL="287338" indent="-287338">
              <a:buFont typeface="Arial" pitchFamily="34" charset="0"/>
              <a:buChar char="•"/>
            </a:pPr>
            <a:r>
              <a:rPr lang="en-US" sz="2400" i="1" dirty="0" smtClean="0"/>
              <a:t>Engineering controls</a:t>
            </a:r>
            <a:endParaRPr lang="en-US" sz="24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1295400" y="609600"/>
            <a:ext cx="6769100" cy="606425"/>
          </a:xfrm>
        </p:spPr>
        <p:txBody>
          <a:bodyPr>
            <a:normAutofit fontScale="90000"/>
          </a:bodyPr>
          <a:lstStyle/>
          <a:p>
            <a:r>
              <a:rPr lang="en-GB" dirty="0"/>
              <a:t>Scope of </a:t>
            </a:r>
            <a:r>
              <a:rPr lang="en-GB" dirty="0" smtClean="0"/>
              <a:t>challenge to manage worker exposure to chemicals</a:t>
            </a:r>
            <a:endParaRPr lang="en-GB" dirty="0"/>
          </a:p>
        </p:txBody>
      </p:sp>
      <p:sp>
        <p:nvSpPr>
          <p:cNvPr id="340995" name="Rectangle 3"/>
          <p:cNvSpPr>
            <a:spLocks noGrp="1" noChangeArrowheads="1"/>
          </p:cNvSpPr>
          <p:nvPr>
            <p:ph type="body" idx="1"/>
          </p:nvPr>
        </p:nvSpPr>
        <p:spPr>
          <a:xfrm>
            <a:off x="762000" y="1752600"/>
            <a:ext cx="7772400" cy="2971800"/>
          </a:xfrm>
        </p:spPr>
        <p:txBody>
          <a:bodyPr>
            <a:normAutofit/>
          </a:bodyPr>
          <a:lstStyle/>
          <a:p>
            <a:r>
              <a:rPr lang="en-US" sz="2800" dirty="0" smtClean="0"/>
              <a:t>~35,000,000 </a:t>
            </a:r>
            <a:r>
              <a:rPr lang="en-US" sz="2800" dirty="0"/>
              <a:t>organic and inorganic substances</a:t>
            </a:r>
          </a:p>
          <a:p>
            <a:r>
              <a:rPr lang="en-US" sz="2800" dirty="0" smtClean="0"/>
              <a:t>~21,000,000 </a:t>
            </a:r>
            <a:r>
              <a:rPr lang="en-US" sz="2800" dirty="0"/>
              <a:t>commercially available chemicals</a:t>
            </a:r>
          </a:p>
          <a:p>
            <a:r>
              <a:rPr lang="en-US" sz="2800" dirty="0" smtClean="0"/>
              <a:t>107,067 REACH* registrations (1-3-11) for &gt;1000 tons production volume or those of high concern </a:t>
            </a:r>
          </a:p>
          <a:p>
            <a:pPr lvl="1"/>
            <a:r>
              <a:rPr lang="en-US" sz="2400" dirty="0" smtClean="0"/>
              <a:t>More chemicals will be registered for the &gt;1 ton amounts through various deadlines ending in 2018</a:t>
            </a:r>
          </a:p>
          <a:p>
            <a:pPr algn="ctr">
              <a:buNone/>
            </a:pPr>
            <a:endParaRPr lang="en-US" sz="2800" i="1" dirty="0" smtClean="0">
              <a:solidFill>
                <a:srgbClr val="C00000"/>
              </a:solidFill>
            </a:endParaRPr>
          </a:p>
          <a:p>
            <a:pPr>
              <a:buNone/>
            </a:pPr>
            <a:endParaRPr lang="en-US" sz="2800" dirty="0"/>
          </a:p>
        </p:txBody>
      </p:sp>
      <p:sp>
        <p:nvSpPr>
          <p:cNvPr id="340997" name="Text Box 5"/>
          <p:cNvSpPr txBox="1">
            <a:spLocks noChangeArrowheads="1"/>
          </p:cNvSpPr>
          <p:nvPr/>
        </p:nvSpPr>
        <p:spPr bwMode="auto">
          <a:xfrm>
            <a:off x="1066800" y="5334000"/>
            <a:ext cx="8382000" cy="307777"/>
          </a:xfrm>
          <a:prstGeom prst="rect">
            <a:avLst/>
          </a:prstGeom>
          <a:noFill/>
          <a:ln w="9525">
            <a:noFill/>
            <a:miter lim="800000"/>
            <a:headEnd/>
            <a:tailEnd/>
          </a:ln>
          <a:effectLst/>
        </p:spPr>
        <p:txBody>
          <a:bodyPr wrap="square">
            <a:spAutoFit/>
          </a:bodyPr>
          <a:lstStyle/>
          <a:p>
            <a:pPr eaLnBrk="1" hangingPunct="1">
              <a:spcBef>
                <a:spcPct val="50000"/>
              </a:spcBef>
            </a:pPr>
            <a:r>
              <a:rPr lang="en-US" sz="1400" b="1" i="1" dirty="0">
                <a:latin typeface="Arial" charset="0"/>
              </a:rPr>
              <a:t>*REACH – Registration, Evaluation, Aut</a:t>
            </a:r>
            <a:r>
              <a:rPr lang="en-US" sz="1400" b="1" dirty="0">
                <a:latin typeface="Arial" charset="0"/>
              </a:rPr>
              <a:t>h</a:t>
            </a:r>
            <a:r>
              <a:rPr lang="en-US" sz="1400" b="1" i="1" dirty="0">
                <a:latin typeface="Arial" charset="0"/>
              </a:rPr>
              <a:t>orization, and Restriction of Chemicals</a:t>
            </a:r>
          </a:p>
        </p:txBody>
      </p:sp>
      <p:sp>
        <p:nvSpPr>
          <p:cNvPr id="6" name="TextBox 5"/>
          <p:cNvSpPr txBox="1"/>
          <p:nvPr/>
        </p:nvSpPr>
        <p:spPr>
          <a:xfrm>
            <a:off x="1219200" y="4648200"/>
            <a:ext cx="6781800" cy="400110"/>
          </a:xfrm>
          <a:prstGeom prst="rect">
            <a:avLst/>
          </a:prstGeom>
          <a:noFill/>
        </p:spPr>
        <p:txBody>
          <a:bodyPr wrap="square" rtlCol="0">
            <a:spAutoFit/>
          </a:bodyPr>
          <a:lstStyle/>
          <a:p>
            <a:r>
              <a:rPr lang="en-US" sz="2000" b="1" i="1" dirty="0" smtClean="0">
                <a:solidFill>
                  <a:srgbClr val="C00000"/>
                </a:solidFill>
              </a:rPr>
              <a:t>BUT… there are ~ 500 PELs, ~ 650 RELs,~ 125 WEELs, ~ 650 TLVs</a:t>
            </a:r>
            <a:endParaRPr lang="en-US" sz="2000"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990600"/>
            <a:ext cx="7848600" cy="3647152"/>
          </a:xfrm>
          <a:prstGeom prst="rect">
            <a:avLst/>
          </a:prstGeom>
          <a:noFill/>
        </p:spPr>
        <p:txBody>
          <a:bodyPr wrap="square" rtlCol="0">
            <a:spAutoFit/>
          </a:bodyPr>
          <a:lstStyle/>
          <a:p>
            <a:pPr marL="341313" indent="-287338">
              <a:buFont typeface="Arial" pitchFamily="34" charset="0"/>
              <a:buChar char="•"/>
            </a:pPr>
            <a:r>
              <a:rPr lang="en-US" sz="3600" dirty="0" smtClean="0"/>
              <a:t>How can we “design out” hazards if we haven’t identified or categorized them?</a:t>
            </a:r>
          </a:p>
          <a:p>
            <a:pPr marL="341313" indent="-341313">
              <a:spcBef>
                <a:spcPts val="1800"/>
              </a:spcBef>
              <a:buFont typeface="Arial" pitchFamily="34" charset="0"/>
              <a:buChar char="•"/>
            </a:pPr>
            <a:r>
              <a:rPr lang="en-US" sz="3600" dirty="0" smtClean="0"/>
              <a:t>How can we “design in” controls if we haven’t assessed the potential risk from task-based occupational exposures?</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Background: health hazard bands</a:t>
            </a:r>
            <a:endParaRPr lang="en-US" sz="3600" dirty="0"/>
          </a:p>
        </p:txBody>
      </p:sp>
      <p:sp>
        <p:nvSpPr>
          <p:cNvPr id="5" name="Content Placeholder 4"/>
          <p:cNvSpPr>
            <a:spLocks noGrp="1"/>
          </p:cNvSpPr>
          <p:nvPr>
            <p:ph idx="1"/>
          </p:nvPr>
        </p:nvSpPr>
        <p:spPr>
          <a:xfrm>
            <a:off x="457200" y="1371600"/>
            <a:ext cx="8229600" cy="4525963"/>
          </a:xfrm>
        </p:spPr>
        <p:txBody>
          <a:bodyPr>
            <a:noAutofit/>
          </a:bodyPr>
          <a:lstStyle/>
          <a:p>
            <a:pPr>
              <a:spcBef>
                <a:spcPts val="600"/>
              </a:spcBef>
            </a:pPr>
            <a:r>
              <a:rPr lang="en-US" sz="2400" dirty="0" smtClean="0"/>
              <a:t>Based on the NIH/CDC </a:t>
            </a:r>
            <a:r>
              <a:rPr lang="en-US" sz="2400" dirty="0" err="1" smtClean="0"/>
              <a:t>Biosafety</a:t>
            </a:r>
            <a:r>
              <a:rPr lang="en-US" sz="2400" dirty="0" smtClean="0"/>
              <a:t> Level model</a:t>
            </a:r>
          </a:p>
          <a:p>
            <a:pPr>
              <a:spcBef>
                <a:spcPts val="600"/>
              </a:spcBef>
            </a:pPr>
            <a:r>
              <a:rPr lang="en-US" sz="2400" dirty="0" smtClean="0"/>
              <a:t>Concept developed by the pharmaceutical industry in 1980s</a:t>
            </a:r>
          </a:p>
          <a:p>
            <a:pPr lvl="1">
              <a:spcBef>
                <a:spcPts val="600"/>
              </a:spcBef>
            </a:pPr>
            <a:r>
              <a:rPr lang="en-US" sz="2000" dirty="0" smtClean="0"/>
              <a:t>Increased specificity of investigational new drugs</a:t>
            </a:r>
          </a:p>
          <a:p>
            <a:pPr lvl="2">
              <a:spcBef>
                <a:spcPts val="600"/>
              </a:spcBef>
            </a:pPr>
            <a:r>
              <a:rPr lang="en-US" sz="1600" dirty="0" smtClean="0"/>
              <a:t>Increased potency and increased potential for occupational toxicity</a:t>
            </a:r>
          </a:p>
          <a:p>
            <a:pPr lvl="1">
              <a:spcBef>
                <a:spcPts val="600"/>
              </a:spcBef>
            </a:pPr>
            <a:r>
              <a:rPr lang="en-US" sz="2000" dirty="0" smtClean="0"/>
              <a:t>High throughput screening increased the number of investigational new drugs in research labs and pilot plants</a:t>
            </a:r>
          </a:p>
          <a:p>
            <a:pPr>
              <a:spcBef>
                <a:spcPts val="600"/>
              </a:spcBef>
            </a:pPr>
            <a:r>
              <a:rPr lang="en-US" sz="2400" dirty="0" smtClean="0"/>
              <a:t>Assign chemicals into “categories” or “bands” based on their inherent properties</a:t>
            </a:r>
          </a:p>
          <a:p>
            <a:pPr>
              <a:spcBef>
                <a:spcPts val="600"/>
              </a:spcBef>
            </a:pPr>
            <a:r>
              <a:rPr lang="en-US" sz="2400" dirty="0" smtClean="0"/>
              <a:t>Facilitates the implementation of “control bands”</a:t>
            </a:r>
          </a:p>
          <a:p>
            <a:pPr>
              <a:spcBef>
                <a:spcPts val="600"/>
              </a:spcBef>
            </a:pPr>
            <a:r>
              <a:rPr lang="en-US" sz="2400" b="1" i="1" dirty="0" smtClean="0"/>
              <a:t>Not a substitute for OELs or exposure monitoring surveys</a:t>
            </a:r>
          </a:p>
          <a:p>
            <a:pPr>
              <a:spcBef>
                <a:spcPts val="600"/>
              </a:spcBef>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6" name="Rectangle 4"/>
          <p:cNvSpPr>
            <a:spLocks noGrp="1" noChangeArrowheads="1"/>
          </p:cNvSpPr>
          <p:nvPr>
            <p:ph type="title"/>
          </p:nvPr>
        </p:nvSpPr>
        <p:spPr>
          <a:xfrm>
            <a:off x="228600" y="381000"/>
            <a:ext cx="8610600" cy="1143000"/>
          </a:xfrm>
          <a:noFill/>
          <a:ln/>
        </p:spPr>
        <p:txBody>
          <a:bodyPr anchor="ctr" anchorCtr="1">
            <a:noAutofit/>
          </a:bodyPr>
          <a:lstStyle/>
          <a:p>
            <a:r>
              <a:rPr lang="en-US" sz="3600" dirty="0"/>
              <a:t>Risk </a:t>
            </a:r>
            <a:r>
              <a:rPr lang="en-US" sz="3600" dirty="0" smtClean="0"/>
              <a:t>Management </a:t>
            </a:r>
            <a:r>
              <a:rPr lang="en-US" sz="3600" dirty="0"/>
              <a:t>Paradigms*</a:t>
            </a:r>
          </a:p>
        </p:txBody>
      </p:sp>
      <p:sp>
        <p:nvSpPr>
          <p:cNvPr id="294917" name="Rectangle 5"/>
          <p:cNvSpPr>
            <a:spLocks noGrp="1" noChangeArrowheads="1"/>
          </p:cNvSpPr>
          <p:nvPr>
            <p:ph type="body" idx="1"/>
          </p:nvPr>
        </p:nvSpPr>
        <p:spPr>
          <a:xfrm>
            <a:off x="685800" y="1827213"/>
            <a:ext cx="8305800" cy="4114800"/>
          </a:xfrm>
          <a:noFill/>
          <a:ln/>
        </p:spPr>
        <p:txBody>
          <a:bodyPr/>
          <a:lstStyle/>
          <a:p>
            <a:pPr>
              <a:lnSpc>
                <a:spcPct val="80000"/>
              </a:lnSpc>
            </a:pPr>
            <a:endParaRPr lang="en-US" sz="2500" b="1" dirty="0"/>
          </a:p>
          <a:p>
            <a:pPr>
              <a:lnSpc>
                <a:spcPct val="80000"/>
              </a:lnSpc>
              <a:buFont typeface="Wingdings" pitchFamily="2" charset="2"/>
              <a:buNone/>
            </a:pPr>
            <a:r>
              <a:rPr lang="en-US" sz="2500" b="1" i="1" dirty="0"/>
              <a:t>			</a:t>
            </a:r>
            <a:r>
              <a:rPr lang="en-US" sz="2500" b="1" i="1" u="sng" dirty="0" smtClean="0"/>
              <a:t>Traditional Risk Management</a:t>
            </a:r>
            <a:endParaRPr lang="en-US" sz="2500" b="1" i="1" u="sng" dirty="0"/>
          </a:p>
          <a:p>
            <a:pPr>
              <a:lnSpc>
                <a:spcPct val="80000"/>
              </a:lnSpc>
              <a:buFont typeface="Wingdings" pitchFamily="2" charset="2"/>
              <a:buNone/>
            </a:pPr>
            <a:r>
              <a:rPr lang="en-US" sz="2500" b="1" dirty="0" smtClean="0"/>
              <a:t>	Hazard       		</a:t>
            </a:r>
            <a:r>
              <a:rPr lang="en-US" sz="2500" b="1" dirty="0" smtClean="0">
                <a:solidFill>
                  <a:srgbClr val="C00000"/>
                </a:solidFill>
              </a:rPr>
              <a:t>Exposure</a:t>
            </a:r>
            <a:r>
              <a:rPr lang="en-US" sz="2500" b="1" dirty="0" smtClean="0"/>
              <a:t>       		</a:t>
            </a:r>
            <a:r>
              <a:rPr lang="en-US" sz="2500" b="1" dirty="0" smtClean="0">
                <a:solidFill>
                  <a:srgbClr val="007434"/>
                </a:solidFill>
              </a:rPr>
              <a:t>Control</a:t>
            </a:r>
            <a:r>
              <a:rPr lang="en-US" sz="2500" b="1" dirty="0" smtClean="0"/>
              <a:t> </a:t>
            </a:r>
            <a:endParaRPr lang="en-US" sz="2500" b="1" dirty="0"/>
          </a:p>
          <a:p>
            <a:pPr>
              <a:lnSpc>
                <a:spcPct val="80000"/>
              </a:lnSpc>
              <a:buFont typeface="Wingdings" pitchFamily="2" charset="2"/>
              <a:buNone/>
            </a:pPr>
            <a:endParaRPr lang="en-US" sz="2500" dirty="0"/>
          </a:p>
          <a:p>
            <a:pPr>
              <a:lnSpc>
                <a:spcPct val="80000"/>
              </a:lnSpc>
              <a:buFont typeface="Wingdings" pitchFamily="2" charset="2"/>
              <a:buNone/>
            </a:pPr>
            <a:r>
              <a:rPr lang="en-US" sz="2500" b="1" i="1" dirty="0"/>
              <a:t>			</a:t>
            </a:r>
            <a:r>
              <a:rPr lang="en-US" sz="2500" b="1" i="1" u="sng" dirty="0" smtClean="0"/>
              <a:t>Control Banding Risk Management</a:t>
            </a:r>
            <a:endParaRPr lang="en-US" sz="2500" b="1" i="1" u="sng" dirty="0"/>
          </a:p>
          <a:p>
            <a:pPr>
              <a:lnSpc>
                <a:spcPct val="80000"/>
              </a:lnSpc>
              <a:buFont typeface="Wingdings" pitchFamily="2" charset="2"/>
              <a:buNone/>
            </a:pPr>
            <a:r>
              <a:rPr lang="en-US" sz="2500" b="1" dirty="0" smtClean="0"/>
              <a:t>	Hazard       		</a:t>
            </a:r>
            <a:r>
              <a:rPr lang="en-US" sz="2500" b="1" dirty="0" smtClean="0">
                <a:solidFill>
                  <a:srgbClr val="007434"/>
                </a:solidFill>
              </a:rPr>
              <a:t>Control</a:t>
            </a:r>
            <a:r>
              <a:rPr lang="en-US" sz="2500" b="1" dirty="0" smtClean="0"/>
              <a:t>       		</a:t>
            </a:r>
            <a:r>
              <a:rPr lang="en-US" sz="2500" b="1" dirty="0" smtClean="0">
                <a:solidFill>
                  <a:srgbClr val="007434"/>
                </a:solidFill>
              </a:rPr>
              <a:t>Exposure</a:t>
            </a:r>
            <a:r>
              <a:rPr lang="en-US" sz="2500" b="1" dirty="0" smtClean="0"/>
              <a:t> 						        </a:t>
            </a:r>
            <a:r>
              <a:rPr lang="en-US" sz="2000" b="1" i="1" dirty="0" smtClean="0"/>
              <a:t>(control verification)</a:t>
            </a:r>
            <a:endParaRPr lang="en-US" sz="2000" b="1" i="1" dirty="0"/>
          </a:p>
          <a:p>
            <a:pPr>
              <a:lnSpc>
                <a:spcPct val="80000"/>
              </a:lnSpc>
            </a:pPr>
            <a:endParaRPr lang="en-US" sz="2500" dirty="0"/>
          </a:p>
          <a:p>
            <a:pPr marL="177800" indent="-177800">
              <a:lnSpc>
                <a:spcPct val="80000"/>
              </a:lnSpc>
              <a:buFont typeface="Wingdings" pitchFamily="2" charset="2"/>
              <a:buNone/>
            </a:pPr>
            <a:r>
              <a:rPr lang="en-US" sz="2500" b="1" dirty="0"/>
              <a:t>*</a:t>
            </a:r>
            <a:r>
              <a:rPr lang="en-US" sz="1500" b="1" dirty="0"/>
              <a:t>Keith </a:t>
            </a:r>
            <a:r>
              <a:rPr lang="en-US" sz="1500" b="1" dirty="0" err="1"/>
              <a:t>Tait</a:t>
            </a:r>
            <a:r>
              <a:rPr lang="en-US" sz="1500" b="1" dirty="0"/>
              <a:t>, Corporate Health &amp; Safety, Pfizer - National Control Banding Workshop, Washington, DC, March 2005</a:t>
            </a:r>
          </a:p>
        </p:txBody>
      </p:sp>
      <p:grpSp>
        <p:nvGrpSpPr>
          <p:cNvPr id="2" name="Group 10"/>
          <p:cNvGrpSpPr>
            <a:grpSpLocks/>
          </p:cNvGrpSpPr>
          <p:nvPr/>
        </p:nvGrpSpPr>
        <p:grpSpPr bwMode="auto">
          <a:xfrm>
            <a:off x="2590800" y="2667000"/>
            <a:ext cx="3048000" cy="1359568"/>
            <a:chOff x="2184" y="1632"/>
            <a:chExt cx="1920" cy="904"/>
          </a:xfrm>
        </p:grpSpPr>
        <p:sp>
          <p:nvSpPr>
            <p:cNvPr id="294918" name="AutoShape 6"/>
            <p:cNvSpPr>
              <a:spLocks noChangeArrowheads="1"/>
            </p:cNvSpPr>
            <p:nvPr/>
          </p:nvSpPr>
          <p:spPr bwMode="auto">
            <a:xfrm>
              <a:off x="2184" y="1632"/>
              <a:ext cx="288" cy="144"/>
            </a:xfrm>
            <a:prstGeom prst="rightArrow">
              <a:avLst>
                <a:gd name="adj1" fmla="val 50000"/>
                <a:gd name="adj2"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294919" name="AutoShape 7"/>
            <p:cNvSpPr>
              <a:spLocks noChangeArrowheads="1"/>
            </p:cNvSpPr>
            <p:nvPr/>
          </p:nvSpPr>
          <p:spPr bwMode="auto">
            <a:xfrm>
              <a:off x="3816" y="1632"/>
              <a:ext cx="288" cy="144"/>
            </a:xfrm>
            <a:prstGeom prst="rightArrow">
              <a:avLst>
                <a:gd name="adj1" fmla="val 50000"/>
                <a:gd name="adj2"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294920" name="AutoShape 8"/>
            <p:cNvSpPr>
              <a:spLocks noChangeArrowheads="1"/>
            </p:cNvSpPr>
            <p:nvPr/>
          </p:nvSpPr>
          <p:spPr bwMode="auto">
            <a:xfrm>
              <a:off x="2192" y="2391"/>
              <a:ext cx="288" cy="144"/>
            </a:xfrm>
            <a:prstGeom prst="rightArrow">
              <a:avLst>
                <a:gd name="adj1" fmla="val 50000"/>
                <a:gd name="adj2"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294921" name="AutoShape 9"/>
            <p:cNvSpPr>
              <a:spLocks noChangeArrowheads="1"/>
            </p:cNvSpPr>
            <p:nvPr/>
          </p:nvSpPr>
          <p:spPr bwMode="auto">
            <a:xfrm>
              <a:off x="3816" y="2392"/>
              <a:ext cx="288" cy="144"/>
            </a:xfrm>
            <a:prstGeom prst="rightArrow">
              <a:avLst>
                <a:gd name="adj1" fmla="val 50000"/>
                <a:gd name="adj2" fmla="val 50000"/>
              </a:avLst>
            </a:prstGeom>
            <a:solidFill>
              <a:schemeClr val="tx1"/>
            </a:solidFill>
            <a:ln w="9525">
              <a:solidFill>
                <a:schemeClr val="tx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dirty="0" smtClean="0"/>
              <a:t>Hazard banding value to NIOSH</a:t>
            </a:r>
            <a:endParaRPr lang="en-US" sz="3600" dirty="0"/>
          </a:p>
        </p:txBody>
      </p:sp>
      <p:sp>
        <p:nvSpPr>
          <p:cNvPr id="3" name="Content Placeholder 2"/>
          <p:cNvSpPr>
            <a:spLocks noGrp="1"/>
          </p:cNvSpPr>
          <p:nvPr>
            <p:ph idx="1"/>
          </p:nvPr>
        </p:nvSpPr>
        <p:spPr>
          <a:xfrm>
            <a:off x="457200" y="1295400"/>
            <a:ext cx="8229600" cy="4525963"/>
          </a:xfrm>
        </p:spPr>
        <p:txBody>
          <a:bodyPr>
            <a:normAutofit fontScale="77500" lnSpcReduction="20000"/>
          </a:bodyPr>
          <a:lstStyle/>
          <a:p>
            <a:pPr>
              <a:lnSpc>
                <a:spcPct val="120000"/>
              </a:lnSpc>
              <a:spcBef>
                <a:spcPts val="600"/>
              </a:spcBef>
            </a:pPr>
            <a:r>
              <a:rPr lang="en-US" dirty="0" smtClean="0"/>
              <a:t>Efficiency of REL and WEEL development is outpaced by the speed of new chemical introduction into commerce </a:t>
            </a:r>
          </a:p>
          <a:p>
            <a:pPr lvl="1">
              <a:lnSpc>
                <a:spcPct val="120000"/>
              </a:lnSpc>
              <a:spcBef>
                <a:spcPts val="600"/>
              </a:spcBef>
            </a:pPr>
            <a:r>
              <a:rPr lang="en-US" dirty="0" smtClean="0"/>
              <a:t>Limited human and financial resources; may be limited data</a:t>
            </a:r>
          </a:p>
          <a:p>
            <a:pPr lvl="1">
              <a:lnSpc>
                <a:spcPct val="120000"/>
              </a:lnSpc>
              <a:spcBef>
                <a:spcPts val="600"/>
              </a:spcBef>
            </a:pPr>
            <a:r>
              <a:rPr lang="en-US" dirty="0" smtClean="0"/>
              <a:t>Intensive process to assure accurate interpretation of data</a:t>
            </a:r>
          </a:p>
          <a:p>
            <a:pPr>
              <a:lnSpc>
                <a:spcPct val="120000"/>
              </a:lnSpc>
              <a:spcBef>
                <a:spcPts val="600"/>
              </a:spcBef>
            </a:pPr>
            <a:r>
              <a:rPr lang="en-US" dirty="0" smtClean="0"/>
              <a:t>Can be used with minimal data </a:t>
            </a:r>
          </a:p>
          <a:p>
            <a:pPr>
              <a:lnSpc>
                <a:spcPct val="120000"/>
              </a:lnSpc>
              <a:spcBef>
                <a:spcPts val="600"/>
              </a:spcBef>
            </a:pPr>
            <a:r>
              <a:rPr lang="en-US" dirty="0" smtClean="0"/>
              <a:t>Supports the definition of OEL-ranges for families of materials</a:t>
            </a:r>
          </a:p>
          <a:p>
            <a:pPr lvl="1">
              <a:lnSpc>
                <a:spcPct val="120000"/>
              </a:lnSpc>
              <a:spcBef>
                <a:spcPts val="600"/>
              </a:spcBef>
            </a:pPr>
            <a:r>
              <a:rPr lang="en-US" dirty="0" smtClean="0"/>
              <a:t>By analogy (structure activity relationships and functionality)</a:t>
            </a:r>
          </a:p>
          <a:p>
            <a:pPr>
              <a:lnSpc>
                <a:spcPct val="120000"/>
              </a:lnSpc>
              <a:spcBef>
                <a:spcPts val="600"/>
              </a:spcBef>
            </a:pPr>
            <a:r>
              <a:rPr lang="en-US" dirty="0" smtClean="0"/>
              <a:t>Provides a screening tool for the development of OELs</a:t>
            </a:r>
          </a:p>
          <a:p>
            <a:pPr>
              <a:lnSpc>
                <a:spcPct val="120000"/>
              </a:lnSpc>
              <a:spcBef>
                <a:spcPts val="600"/>
              </a:spcBef>
            </a:pPr>
            <a:r>
              <a:rPr lang="en-US" dirty="0" smtClean="0"/>
              <a:t>Highlights areas where data are missing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458200" cy="1143000"/>
          </a:xfrm>
        </p:spPr>
        <p:txBody>
          <a:bodyPr>
            <a:noAutofit/>
          </a:bodyPr>
          <a:lstStyle/>
          <a:p>
            <a:r>
              <a:rPr lang="en-US" sz="3600" dirty="0" smtClean="0"/>
              <a:t>Hazard banding value to industrial hygienists</a:t>
            </a:r>
            <a:endParaRPr lang="en-US" sz="3600" dirty="0"/>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sz="2800" dirty="0" smtClean="0"/>
              <a:t>Provides guidance for materials without authoritative OELs</a:t>
            </a:r>
          </a:p>
          <a:p>
            <a:r>
              <a:rPr lang="en-US" sz="2800" dirty="0" smtClean="0"/>
              <a:t>Identifies hazards that should be evaluated for substitution</a:t>
            </a:r>
          </a:p>
          <a:p>
            <a:r>
              <a:rPr lang="en-US" sz="2800" dirty="0" smtClean="0"/>
              <a:t>Aligned with globally harmonized system for hazard communication</a:t>
            </a:r>
          </a:p>
          <a:p>
            <a:r>
              <a:rPr lang="en-US" sz="2800" dirty="0" smtClean="0"/>
              <a:t>Logical </a:t>
            </a:r>
            <a:r>
              <a:rPr lang="en-US" sz="2800" dirty="0"/>
              <a:t>approach for initiating Control Banding </a:t>
            </a:r>
            <a:endParaRPr lang="en-US" sz="2800" dirty="0" smtClean="0"/>
          </a:p>
          <a:p>
            <a:pPr lvl="1"/>
            <a:r>
              <a:rPr lang="en-US" sz="2400" dirty="0" smtClean="0"/>
              <a:t>i.e</a:t>
            </a:r>
            <a:r>
              <a:rPr lang="en-US" sz="2400" dirty="0"/>
              <a:t>., linking to </a:t>
            </a:r>
            <a:r>
              <a:rPr lang="en-US" sz="2400" dirty="0" smtClean="0"/>
              <a:t>task-based, control-focused solutions  </a:t>
            </a:r>
          </a:p>
          <a:p>
            <a:r>
              <a:rPr lang="en-US" sz="2800" dirty="0" smtClean="0"/>
              <a:t>Facilitates the application of PtD to eliminate hazards and minimize risks to chemical agents</a:t>
            </a:r>
          </a:p>
          <a:p>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1742</TotalTime>
  <Words>2073</Words>
  <Application>Microsoft Office PowerPoint</Application>
  <PresentationFormat>On-screen Show (4:3)</PresentationFormat>
  <Paragraphs>281</Paragraphs>
  <Slides>23</Slides>
  <Notes>10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Using Health Hazard Bands to Assess Risk and Design, Implement and Evaluate Control Solutions</vt:lpstr>
      <vt:lpstr>Topics for discussion</vt:lpstr>
      <vt:lpstr>Slide 3</vt:lpstr>
      <vt:lpstr>Scope of challenge to manage worker exposure to chemicals</vt:lpstr>
      <vt:lpstr>Slide 5</vt:lpstr>
      <vt:lpstr>Background: health hazard bands</vt:lpstr>
      <vt:lpstr>Risk Management Paradigms*</vt:lpstr>
      <vt:lpstr>Hazard banding value to NIOSH</vt:lpstr>
      <vt:lpstr>Hazard banding value to industrial hygienists</vt:lpstr>
      <vt:lpstr>Project overview</vt:lpstr>
      <vt:lpstr>Slide 11</vt:lpstr>
      <vt:lpstr>Expected project outputs</vt:lpstr>
      <vt:lpstr>Work in progress</vt:lpstr>
      <vt:lpstr>Slide 14</vt:lpstr>
      <vt:lpstr>Slide 15</vt:lpstr>
      <vt:lpstr>Supports inclusion of H&amp;S in the engineering project delivery process</vt:lpstr>
      <vt:lpstr>Ability to influence H&amp;S design</vt:lpstr>
      <vt:lpstr>Slide 18</vt:lpstr>
      <vt:lpstr>Slide 19</vt:lpstr>
      <vt:lpstr>Supports selection of risk-based controls</vt:lpstr>
      <vt:lpstr>And supports design of other appropriate controls  </vt:lpstr>
      <vt:lpstr>Incomplete health hazard data</vt:lpstr>
      <vt:lpstr>Slide 23</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Heidel</dc:creator>
  <cp:lastModifiedBy>rwn1</cp:lastModifiedBy>
  <cp:revision>158</cp:revision>
  <dcterms:created xsi:type="dcterms:W3CDTF">2011-02-25T19:32:42Z</dcterms:created>
  <dcterms:modified xsi:type="dcterms:W3CDTF">2011-09-20T21:02:35Z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MSIP_Label_7b94a7b8-f06c-4dfe-bdcc-9b548fd58c31_Enabled">
    <vt:lpwstr>True</vt:lpwstr>
  </property>
  <property fmtid="{D5CDD505-2E9C-101B-9397-08002B2CF9AE}" pid="3" name="MSIP_Label_7b94a7b8-f06c-4dfe-bdcc-9b548fd58c31_SiteId">
    <vt:lpwstr>9ce70869-60db-44fd-abe8-d2767077fc8f</vt:lpwstr>
  </property>
  <property fmtid="{D5CDD505-2E9C-101B-9397-08002B2CF9AE}" pid="4" name="MSIP_Label_7b94a7b8-f06c-4dfe-bdcc-9b548fd58c31_Owner">
    <vt:lpwstr>AHB-SIT-AIP-Cloud@cdc.gov</vt:lpwstr>
  </property>
  <property fmtid="{D5CDD505-2E9C-101B-9397-08002B2CF9AE}" pid="5" name="MSIP_Label_7b94a7b8-f06c-4dfe-bdcc-9b548fd58c31_SetDate">
    <vt:lpwstr>2019-04-25T23:09:49.5238977Z</vt:lpwstr>
  </property>
  <property fmtid="{D5CDD505-2E9C-101B-9397-08002B2CF9AE}" pid="6" name="MSIP_Label_7b94a7b8-f06c-4dfe-bdcc-9b548fd58c31_Name">
    <vt:lpwstr>General</vt:lpwstr>
  </property>
  <property fmtid="{D5CDD505-2E9C-101B-9397-08002B2CF9AE}" pid="7" name="MSIP_Label_7b94a7b8-f06c-4dfe-bdcc-9b548fd58c31_Application">
    <vt:lpwstr>Microsoft Azure Information Protection</vt:lpwstr>
  </property>
  <property fmtid="{D5CDD505-2E9C-101B-9397-08002B2CF9AE}" pid="8" name="MSIP_Label_7b94a7b8-f06c-4dfe-bdcc-9b548fd58c31_Extended_MSFT_Method">
    <vt:lpwstr>Automatic</vt:lpwstr>
  </property>
  <property fmtid="{D5CDD505-2E9C-101B-9397-08002B2CF9AE}" pid="9" name="Sensitivity">
    <vt:lpwstr>General</vt:lpwstr>
  </property>
</Properties>
</file>